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68" r:id="rId2"/>
    <p:sldId id="262" r:id="rId3"/>
    <p:sldId id="258" r:id="rId4"/>
    <p:sldId id="259" r:id="rId5"/>
    <p:sldId id="267" r:id="rId6"/>
    <p:sldId id="263" r:id="rId7"/>
    <p:sldId id="264" r:id="rId8"/>
    <p:sldId id="265" r:id="rId9"/>
    <p:sldId id="256" r:id="rId10"/>
    <p:sldId id="257" r:id="rId11"/>
  </p:sldIdLst>
  <p:sldSz cx="59436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181C"/>
    <a:srgbClr val="1F77B4"/>
    <a:srgbClr val="BF00C0"/>
    <a:srgbClr val="5B9BD5"/>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9"/>
    <p:restoredTop sz="94745"/>
  </p:normalViewPr>
  <p:slideViewPr>
    <p:cSldViewPr snapToGrid="0" snapToObjects="1">
      <p:cViewPr>
        <p:scale>
          <a:sx n="106" d="100"/>
          <a:sy n="106" d="100"/>
        </p:scale>
        <p:origin x="272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2.png>
</file>

<file path=ppt/media/image13.png>
</file>

<file path=ppt/media/image15.png>
</file>

<file path=ppt/media/image16.png>
</file>

<file path=ppt/media/image18.png>
</file>

<file path=ppt/media/image19.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020D5-8290-C948-B400-AE206B9E73D7}" type="datetimeFigureOut">
              <a:rPr lang="en-US" smtClean="0"/>
              <a:t>3/8/19</a:t>
            </a:fld>
            <a:endParaRPr lang="en-US"/>
          </a:p>
        </p:txBody>
      </p:sp>
      <p:sp>
        <p:nvSpPr>
          <p:cNvPr id="4" name="Slide Image Placeholder 3"/>
          <p:cNvSpPr>
            <a:spLocks noGrp="1" noRot="1" noChangeAspect="1"/>
          </p:cNvSpPr>
          <p:nvPr>
            <p:ph type="sldImg" idx="2"/>
          </p:nvPr>
        </p:nvSpPr>
        <p:spPr>
          <a:xfrm>
            <a:off x="2314575" y="1143000"/>
            <a:ext cx="22288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BA345-8A62-8444-B8C9-C8BE83CEF4E2}" type="slidenum">
              <a:rPr lang="en-US" smtClean="0"/>
              <a:t>‹#›</a:t>
            </a:fld>
            <a:endParaRPr lang="en-US"/>
          </a:p>
        </p:txBody>
      </p:sp>
    </p:spTree>
    <p:extLst>
      <p:ext uri="{BB962C8B-B14F-4D97-AF65-F5344CB8AC3E}">
        <p14:creationId xmlns:p14="http://schemas.microsoft.com/office/powerpoint/2010/main" val="1053645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still only the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5</a:t>
            </a:fld>
            <a:endParaRPr lang="en-US"/>
          </a:p>
        </p:txBody>
      </p:sp>
    </p:spTree>
    <p:extLst>
      <p:ext uri="{BB962C8B-B14F-4D97-AF65-F5344CB8AC3E}">
        <p14:creationId xmlns:p14="http://schemas.microsoft.com/office/powerpoint/2010/main" val="1291161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6</a:t>
            </a:fld>
            <a:endParaRPr lang="en-US"/>
          </a:p>
        </p:txBody>
      </p:sp>
    </p:spTree>
    <p:extLst>
      <p:ext uri="{BB962C8B-B14F-4D97-AF65-F5344CB8AC3E}">
        <p14:creationId xmlns:p14="http://schemas.microsoft.com/office/powerpoint/2010/main" val="473193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still 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7</a:t>
            </a:fld>
            <a:endParaRPr lang="en-US"/>
          </a:p>
        </p:txBody>
      </p:sp>
    </p:spTree>
    <p:extLst>
      <p:ext uri="{BB962C8B-B14F-4D97-AF65-F5344CB8AC3E}">
        <p14:creationId xmlns:p14="http://schemas.microsoft.com/office/powerpoint/2010/main" val="1286694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45770" y="1346836"/>
            <a:ext cx="5052060" cy="2865120"/>
          </a:xfrm>
        </p:spPr>
        <p:txBody>
          <a:bodyPr anchor="b"/>
          <a:lstStyle>
            <a:lvl1pPr algn="ctr">
              <a:defRPr sz="3900"/>
            </a:lvl1pPr>
          </a:lstStyle>
          <a:p>
            <a:r>
              <a:rPr lang="en-US" smtClean="0"/>
              <a:t>Click to edit Master title style</a:t>
            </a:r>
            <a:endParaRPr lang="en-US" dirty="0"/>
          </a:p>
        </p:txBody>
      </p:sp>
      <p:sp>
        <p:nvSpPr>
          <p:cNvPr id="3" name="Subtitle 2"/>
          <p:cNvSpPr>
            <a:spLocks noGrp="1"/>
          </p:cNvSpPr>
          <p:nvPr>
            <p:ph type="subTitle" idx="1"/>
          </p:nvPr>
        </p:nvSpPr>
        <p:spPr>
          <a:xfrm>
            <a:off x="742950" y="4322446"/>
            <a:ext cx="4457700" cy="1986914"/>
          </a:xfrm>
        </p:spPr>
        <p:txBody>
          <a:bodyPr/>
          <a:lstStyle>
            <a:lvl1pPr marL="0" indent="0" algn="ctr">
              <a:buNone/>
              <a:defRPr sz="1560"/>
            </a:lvl1pPr>
            <a:lvl2pPr marL="297180" indent="0" algn="ctr">
              <a:buNone/>
              <a:defRPr sz="1300"/>
            </a:lvl2pPr>
            <a:lvl3pPr marL="594360" indent="0" algn="ctr">
              <a:buNone/>
              <a:defRPr sz="1170"/>
            </a:lvl3pPr>
            <a:lvl4pPr marL="891540" indent="0" algn="ctr">
              <a:buNone/>
              <a:defRPr sz="1040"/>
            </a:lvl4pPr>
            <a:lvl5pPr marL="1188720" indent="0" algn="ctr">
              <a:buNone/>
              <a:defRPr sz="1040"/>
            </a:lvl5pPr>
            <a:lvl6pPr marL="1485900" indent="0" algn="ctr">
              <a:buNone/>
              <a:defRPr sz="1040"/>
            </a:lvl6pPr>
            <a:lvl7pPr marL="1783080" indent="0" algn="ctr">
              <a:buNone/>
              <a:defRPr sz="1040"/>
            </a:lvl7pPr>
            <a:lvl8pPr marL="2080260" indent="0" algn="ctr">
              <a:buNone/>
              <a:defRPr sz="1040"/>
            </a:lvl8pPr>
            <a:lvl9pPr marL="2377440" indent="0" algn="ctr">
              <a:buNone/>
              <a:defRPr sz="104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33681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45565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253389" y="438150"/>
            <a:ext cx="1281589"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08623" y="438150"/>
            <a:ext cx="3770471"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39343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840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5527" y="2051688"/>
            <a:ext cx="5126355" cy="3423284"/>
          </a:xfrm>
        </p:spPr>
        <p:txBody>
          <a:bodyPr anchor="b"/>
          <a:lstStyle>
            <a:lvl1pPr>
              <a:defRPr sz="3900"/>
            </a:lvl1pPr>
          </a:lstStyle>
          <a:p>
            <a:r>
              <a:rPr lang="en-US" smtClean="0"/>
              <a:t>Click to edit Master title style</a:t>
            </a:r>
            <a:endParaRPr lang="en-US" dirty="0"/>
          </a:p>
        </p:txBody>
      </p:sp>
      <p:sp>
        <p:nvSpPr>
          <p:cNvPr id="3" name="Text Placeholder 2"/>
          <p:cNvSpPr>
            <a:spLocks noGrp="1"/>
          </p:cNvSpPr>
          <p:nvPr>
            <p:ph type="body" idx="1"/>
          </p:nvPr>
        </p:nvSpPr>
        <p:spPr>
          <a:xfrm>
            <a:off x="405527" y="5507358"/>
            <a:ext cx="5126355" cy="1800224"/>
          </a:xfrm>
        </p:spPr>
        <p:txBody>
          <a:bodyPr/>
          <a:lstStyle>
            <a:lvl1pPr marL="0" indent="0">
              <a:buNone/>
              <a:defRPr sz="1560">
                <a:solidFill>
                  <a:schemeClr val="tx1"/>
                </a:solidFill>
              </a:defRPr>
            </a:lvl1pPr>
            <a:lvl2pPr marL="297180" indent="0">
              <a:buNone/>
              <a:defRPr sz="1300">
                <a:solidFill>
                  <a:schemeClr val="tx1">
                    <a:tint val="75000"/>
                  </a:schemeClr>
                </a:solidFill>
              </a:defRPr>
            </a:lvl2pPr>
            <a:lvl3pPr marL="594360" indent="0">
              <a:buNone/>
              <a:defRPr sz="1170">
                <a:solidFill>
                  <a:schemeClr val="tx1">
                    <a:tint val="75000"/>
                  </a:schemeClr>
                </a:solidFill>
              </a:defRPr>
            </a:lvl3pPr>
            <a:lvl4pPr marL="891540" indent="0">
              <a:buNone/>
              <a:defRPr sz="1040">
                <a:solidFill>
                  <a:schemeClr val="tx1">
                    <a:tint val="75000"/>
                  </a:schemeClr>
                </a:solidFill>
              </a:defRPr>
            </a:lvl4pPr>
            <a:lvl5pPr marL="1188720" indent="0">
              <a:buNone/>
              <a:defRPr sz="1040">
                <a:solidFill>
                  <a:schemeClr val="tx1">
                    <a:tint val="75000"/>
                  </a:schemeClr>
                </a:solidFill>
              </a:defRPr>
            </a:lvl5pPr>
            <a:lvl6pPr marL="1485900" indent="0">
              <a:buNone/>
              <a:defRPr sz="1040">
                <a:solidFill>
                  <a:schemeClr val="tx1">
                    <a:tint val="75000"/>
                  </a:schemeClr>
                </a:solidFill>
              </a:defRPr>
            </a:lvl6pPr>
            <a:lvl7pPr marL="1783080" indent="0">
              <a:buNone/>
              <a:defRPr sz="1040">
                <a:solidFill>
                  <a:schemeClr val="tx1">
                    <a:tint val="75000"/>
                  </a:schemeClr>
                </a:solidFill>
              </a:defRPr>
            </a:lvl7pPr>
            <a:lvl8pPr marL="2080260" indent="0">
              <a:buNone/>
              <a:defRPr sz="1040">
                <a:solidFill>
                  <a:schemeClr val="tx1">
                    <a:tint val="75000"/>
                  </a:schemeClr>
                </a:solidFill>
              </a:defRPr>
            </a:lvl8pPr>
            <a:lvl9pPr marL="2377440" indent="0">
              <a:buNone/>
              <a:defRPr sz="1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065405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08623"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008948"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340685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9397" y="438152"/>
            <a:ext cx="5126355"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09397" y="2017396"/>
            <a:ext cx="2514421"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4" name="Content Placeholder 3"/>
          <p:cNvSpPr>
            <a:spLocks noGrp="1"/>
          </p:cNvSpPr>
          <p:nvPr>
            <p:ph sz="half" idx="2"/>
          </p:nvPr>
        </p:nvSpPr>
        <p:spPr>
          <a:xfrm>
            <a:off x="409397" y="3006090"/>
            <a:ext cx="2514421"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008948" y="2017396"/>
            <a:ext cx="2526804"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6" name="Content Placeholder 5"/>
          <p:cNvSpPr>
            <a:spLocks noGrp="1"/>
          </p:cNvSpPr>
          <p:nvPr>
            <p:ph sz="quarter" idx="4"/>
          </p:nvPr>
        </p:nvSpPr>
        <p:spPr>
          <a:xfrm>
            <a:off x="3008948" y="3006090"/>
            <a:ext cx="252680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510757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602160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9552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Content Placeholder 2"/>
          <p:cNvSpPr>
            <a:spLocks noGrp="1"/>
          </p:cNvSpPr>
          <p:nvPr>
            <p:ph idx="1"/>
          </p:nvPr>
        </p:nvSpPr>
        <p:spPr>
          <a:xfrm>
            <a:off x="2526804" y="1184912"/>
            <a:ext cx="3008948" cy="5848350"/>
          </a:xfrm>
        </p:spPr>
        <p:txBody>
          <a:bodyPr/>
          <a:lstStyle>
            <a:lvl1pPr>
              <a:defRPr sz="2080"/>
            </a:lvl1pPr>
            <a:lvl2pPr>
              <a:defRPr sz="1820"/>
            </a:lvl2pPr>
            <a:lvl3pPr>
              <a:defRPr sz="156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647827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26804" y="1184912"/>
            <a:ext cx="3008948" cy="5848350"/>
          </a:xfrm>
        </p:spPr>
        <p:txBody>
          <a:bodyPr anchor="t"/>
          <a:lstStyle>
            <a:lvl1pPr marL="0" indent="0">
              <a:buNone/>
              <a:defRPr sz="2080"/>
            </a:lvl1pPr>
            <a:lvl2pPr marL="297180" indent="0">
              <a:buNone/>
              <a:defRPr sz="1820"/>
            </a:lvl2pPr>
            <a:lvl3pPr marL="594360" indent="0">
              <a:buNone/>
              <a:defRPr sz="1560"/>
            </a:lvl3pPr>
            <a:lvl4pPr marL="891540" indent="0">
              <a:buNone/>
              <a:defRPr sz="1300"/>
            </a:lvl4pPr>
            <a:lvl5pPr marL="1188720" indent="0">
              <a:buNone/>
              <a:defRPr sz="1300"/>
            </a:lvl5pPr>
            <a:lvl6pPr marL="1485900" indent="0">
              <a:buNone/>
              <a:defRPr sz="1300"/>
            </a:lvl6pPr>
            <a:lvl7pPr marL="1783080" indent="0">
              <a:buNone/>
              <a:defRPr sz="1300"/>
            </a:lvl7pPr>
            <a:lvl8pPr marL="2080260" indent="0">
              <a:buNone/>
              <a:defRPr sz="1300"/>
            </a:lvl8pPr>
            <a:lvl9pPr marL="2377440" indent="0">
              <a:buNone/>
              <a:defRPr sz="13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963324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8623" y="438152"/>
            <a:ext cx="5126355"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08623" y="2190750"/>
            <a:ext cx="5126355"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08623" y="7627622"/>
            <a:ext cx="1337310" cy="438150"/>
          </a:xfrm>
          <a:prstGeom prst="rect">
            <a:avLst/>
          </a:prstGeom>
        </p:spPr>
        <p:txBody>
          <a:bodyPr vert="horz" lIns="91440" tIns="45720" rIns="91440" bIns="45720" rtlCol="0" anchor="ctr"/>
          <a:lstStyle>
            <a:lvl1pPr algn="l">
              <a:defRPr sz="780">
                <a:solidFill>
                  <a:schemeClr val="tx1">
                    <a:tint val="75000"/>
                  </a:schemeClr>
                </a:solidFill>
              </a:defRPr>
            </a:lvl1pPr>
          </a:lstStyle>
          <a:p>
            <a:fld id="{525C40F0-445F-BE44-99EA-0B81A46F05C5}" type="datetimeFigureOut">
              <a:rPr lang="en-US" smtClean="0"/>
              <a:t>3/8/19</a:t>
            </a:fld>
            <a:endParaRPr lang="en-US"/>
          </a:p>
        </p:txBody>
      </p:sp>
      <p:sp>
        <p:nvSpPr>
          <p:cNvPr id="5" name="Footer Placeholder 4"/>
          <p:cNvSpPr>
            <a:spLocks noGrp="1"/>
          </p:cNvSpPr>
          <p:nvPr>
            <p:ph type="ftr" sz="quarter" idx="3"/>
          </p:nvPr>
        </p:nvSpPr>
        <p:spPr>
          <a:xfrm>
            <a:off x="1968818" y="7627622"/>
            <a:ext cx="2005965" cy="438150"/>
          </a:xfrm>
          <a:prstGeom prst="rect">
            <a:avLst/>
          </a:prstGeom>
        </p:spPr>
        <p:txBody>
          <a:bodyPr vert="horz" lIns="91440" tIns="45720" rIns="91440" bIns="45720" rtlCol="0" anchor="ctr"/>
          <a:lstStyle>
            <a:lvl1pPr algn="ctr">
              <a:defRPr sz="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197668" y="7627622"/>
            <a:ext cx="1337310" cy="438150"/>
          </a:xfrm>
          <a:prstGeom prst="rect">
            <a:avLst/>
          </a:prstGeom>
        </p:spPr>
        <p:txBody>
          <a:bodyPr vert="horz" lIns="91440" tIns="45720" rIns="91440" bIns="45720" rtlCol="0" anchor="ctr"/>
          <a:lstStyle>
            <a:lvl1pPr algn="r">
              <a:defRPr sz="780">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4844317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94360" rtl="0" eaLnBrk="1" latinLnBrk="0" hangingPunct="1">
        <a:lnSpc>
          <a:spcPct val="90000"/>
        </a:lnSpc>
        <a:spcBef>
          <a:spcPct val="0"/>
        </a:spcBef>
        <a:buNone/>
        <a:defRPr sz="2860" kern="1200">
          <a:solidFill>
            <a:schemeClr val="tx1"/>
          </a:solidFill>
          <a:latin typeface="+mj-lt"/>
          <a:ea typeface="+mj-ea"/>
          <a:cs typeface="+mj-cs"/>
        </a:defRPr>
      </a:lvl1pPr>
    </p:titleStyle>
    <p:bodyStyle>
      <a:lvl1pPr marL="148590" indent="-148590" algn="l" defTabSz="594360" rtl="0" eaLnBrk="1" latinLnBrk="0" hangingPunct="1">
        <a:lnSpc>
          <a:spcPct val="90000"/>
        </a:lnSpc>
        <a:spcBef>
          <a:spcPts val="650"/>
        </a:spcBef>
        <a:buFont typeface="Arial" panose="020B0604020202020204" pitchFamily="34" charset="0"/>
        <a:buChar char="•"/>
        <a:defRPr sz="1820" kern="1200">
          <a:solidFill>
            <a:schemeClr val="tx1"/>
          </a:solidFill>
          <a:latin typeface="+mn-lt"/>
          <a:ea typeface="+mn-ea"/>
          <a:cs typeface="+mn-cs"/>
        </a:defRPr>
      </a:lvl1pPr>
      <a:lvl2pPr marL="445770" indent="-148590" algn="l" defTabSz="594360" rtl="0" eaLnBrk="1" latinLnBrk="0" hangingPunct="1">
        <a:lnSpc>
          <a:spcPct val="90000"/>
        </a:lnSpc>
        <a:spcBef>
          <a:spcPts val="325"/>
        </a:spcBef>
        <a:buFont typeface="Arial" panose="020B0604020202020204" pitchFamily="34" charset="0"/>
        <a:buChar char="•"/>
        <a:defRPr sz="1560" kern="1200">
          <a:solidFill>
            <a:schemeClr val="tx1"/>
          </a:solidFill>
          <a:latin typeface="+mn-lt"/>
          <a:ea typeface="+mn-ea"/>
          <a:cs typeface="+mn-cs"/>
        </a:defRPr>
      </a:lvl2pPr>
      <a:lvl3pPr marL="742950" indent="-148590" algn="l" defTabSz="594360" rtl="0" eaLnBrk="1" latinLnBrk="0" hangingPunct="1">
        <a:lnSpc>
          <a:spcPct val="90000"/>
        </a:lnSpc>
        <a:spcBef>
          <a:spcPts val="325"/>
        </a:spcBef>
        <a:buFont typeface="Arial" panose="020B0604020202020204" pitchFamily="34" charset="0"/>
        <a:buChar char="•"/>
        <a:defRPr sz="1300" kern="1200">
          <a:solidFill>
            <a:schemeClr val="tx1"/>
          </a:solidFill>
          <a:latin typeface="+mn-lt"/>
          <a:ea typeface="+mn-ea"/>
          <a:cs typeface="+mn-cs"/>
        </a:defRPr>
      </a:lvl3pPr>
      <a:lvl4pPr marL="10401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4pPr>
      <a:lvl5pPr marL="133731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5pPr>
      <a:lvl6pPr marL="163449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6pPr>
      <a:lvl7pPr marL="193167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7pPr>
      <a:lvl8pPr marL="222885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8pPr>
      <a:lvl9pPr marL="25260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9pPr>
    </p:bodyStyle>
    <p:otherStyle>
      <a:defPPr>
        <a:defRPr lang="en-US"/>
      </a:defPPr>
      <a:lvl1pPr marL="0" algn="l" defTabSz="594360" rtl="0" eaLnBrk="1" latinLnBrk="0" hangingPunct="1">
        <a:defRPr sz="1170" kern="1200">
          <a:solidFill>
            <a:schemeClr val="tx1"/>
          </a:solidFill>
          <a:latin typeface="+mn-lt"/>
          <a:ea typeface="+mn-ea"/>
          <a:cs typeface="+mn-cs"/>
        </a:defRPr>
      </a:lvl1pPr>
      <a:lvl2pPr marL="297180" algn="l" defTabSz="594360" rtl="0" eaLnBrk="1" latinLnBrk="0" hangingPunct="1">
        <a:defRPr sz="1170" kern="1200">
          <a:solidFill>
            <a:schemeClr val="tx1"/>
          </a:solidFill>
          <a:latin typeface="+mn-lt"/>
          <a:ea typeface="+mn-ea"/>
          <a:cs typeface="+mn-cs"/>
        </a:defRPr>
      </a:lvl2pPr>
      <a:lvl3pPr marL="594360" algn="l" defTabSz="594360" rtl="0" eaLnBrk="1" latinLnBrk="0" hangingPunct="1">
        <a:defRPr sz="1170" kern="1200">
          <a:solidFill>
            <a:schemeClr val="tx1"/>
          </a:solidFill>
          <a:latin typeface="+mn-lt"/>
          <a:ea typeface="+mn-ea"/>
          <a:cs typeface="+mn-cs"/>
        </a:defRPr>
      </a:lvl3pPr>
      <a:lvl4pPr marL="891540" algn="l" defTabSz="594360" rtl="0" eaLnBrk="1" latinLnBrk="0" hangingPunct="1">
        <a:defRPr sz="1170" kern="1200">
          <a:solidFill>
            <a:schemeClr val="tx1"/>
          </a:solidFill>
          <a:latin typeface="+mn-lt"/>
          <a:ea typeface="+mn-ea"/>
          <a:cs typeface="+mn-cs"/>
        </a:defRPr>
      </a:lvl4pPr>
      <a:lvl5pPr marL="1188720" algn="l" defTabSz="594360" rtl="0" eaLnBrk="1" latinLnBrk="0" hangingPunct="1">
        <a:defRPr sz="1170" kern="1200">
          <a:solidFill>
            <a:schemeClr val="tx1"/>
          </a:solidFill>
          <a:latin typeface="+mn-lt"/>
          <a:ea typeface="+mn-ea"/>
          <a:cs typeface="+mn-cs"/>
        </a:defRPr>
      </a:lvl5pPr>
      <a:lvl6pPr marL="1485900" algn="l" defTabSz="594360" rtl="0" eaLnBrk="1" latinLnBrk="0" hangingPunct="1">
        <a:defRPr sz="1170" kern="1200">
          <a:solidFill>
            <a:schemeClr val="tx1"/>
          </a:solidFill>
          <a:latin typeface="+mn-lt"/>
          <a:ea typeface="+mn-ea"/>
          <a:cs typeface="+mn-cs"/>
        </a:defRPr>
      </a:lvl6pPr>
      <a:lvl7pPr marL="1783080" algn="l" defTabSz="594360" rtl="0" eaLnBrk="1" latinLnBrk="0" hangingPunct="1">
        <a:defRPr sz="1170" kern="1200">
          <a:solidFill>
            <a:schemeClr val="tx1"/>
          </a:solidFill>
          <a:latin typeface="+mn-lt"/>
          <a:ea typeface="+mn-ea"/>
          <a:cs typeface="+mn-cs"/>
        </a:defRPr>
      </a:lvl7pPr>
      <a:lvl8pPr marL="2080260" algn="l" defTabSz="594360" rtl="0" eaLnBrk="1" latinLnBrk="0" hangingPunct="1">
        <a:defRPr sz="1170" kern="1200">
          <a:solidFill>
            <a:schemeClr val="tx1"/>
          </a:solidFill>
          <a:latin typeface="+mn-lt"/>
          <a:ea typeface="+mn-ea"/>
          <a:cs typeface="+mn-cs"/>
        </a:defRPr>
      </a:lvl8pPr>
      <a:lvl9pPr marL="2377440" algn="l" defTabSz="594360" rtl="0" eaLnBrk="1" latinLnBrk="0" hangingPunct="1">
        <a:defRPr sz="11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6" Type="http://schemas.openxmlformats.org/officeDocument/2006/relationships/image" Target="../media/image27.emf"/><Relationship Id="rId7" Type="http://schemas.openxmlformats.org/officeDocument/2006/relationships/image" Target="../media/image28.emf"/><Relationship Id="rId8" Type="http://schemas.openxmlformats.org/officeDocument/2006/relationships/image" Target="../media/image9.emf"/><Relationship Id="rId9"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7"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 Id="rId3"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emf"/><Relationship Id="rId6"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emf"/><Relationship Id="rId3"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4130" t="15804" r="31498" b="15620"/>
          <a:stretch/>
        </p:blipFill>
        <p:spPr>
          <a:xfrm rot="5400000">
            <a:off x="1448279" y="-106854"/>
            <a:ext cx="3075462" cy="6150926"/>
          </a:xfrm>
          <a:prstGeom prst="rect">
            <a:avLst/>
          </a:prstGeom>
        </p:spPr>
      </p:pic>
      <p:sp>
        <p:nvSpPr>
          <p:cNvPr id="3" name="TextBox 2"/>
          <p:cNvSpPr txBox="1"/>
          <p:nvPr/>
        </p:nvSpPr>
        <p:spPr>
          <a:xfrm>
            <a:off x="1" y="4824663"/>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Table 1</a:t>
            </a:r>
            <a:r>
              <a:rPr lang="en-US" sz="1100" dirty="0">
                <a:latin typeface="Arial" charset="0"/>
                <a:ea typeface="Arial" charset="0"/>
                <a:cs typeface="Arial" charset="0"/>
              </a:rPr>
              <a:t>: the 20 </a:t>
            </a:r>
            <a:r>
              <a:rPr lang="en-US" sz="1100" dirty="0" err="1">
                <a:latin typeface="Arial" charset="0"/>
                <a:ea typeface="Arial" charset="0"/>
                <a:cs typeface="Arial" charset="0"/>
              </a:rPr>
              <a:t>Rfam</a:t>
            </a:r>
            <a:r>
              <a:rPr lang="en-US" sz="1100" dirty="0">
                <a:latin typeface="Arial" charset="0"/>
                <a:ea typeface="Arial" charset="0"/>
                <a:cs typeface="Arial" charset="0"/>
              </a:rPr>
              <a:t> alignments used for this work with corresponding Length,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addition to the accuracy and AUC-ROC scores of the MLP trained on the alignment. The length corresponds to the number of nucleotides (including gaps) in a sequence after reduction. The depth is the number of total sequences in the alignment. When alignments contain many sequences that are highly related phylogenetically there is less structural information in the alignment than would be suggested by its depth. Thus the effective depth of an alignment corresponds to a weighted depth proportional to how related the sequences are, providing a better indicator of how much structural information the MLP sees during training.</a:t>
            </a:r>
            <a:endParaRPr lang="en-US" sz="1100" dirty="0">
              <a:latin typeface="Arial" charset="0"/>
              <a:ea typeface="Arial" charset="0"/>
              <a:cs typeface="Arial" charset="0"/>
            </a:endParaRP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Tree>
    <p:extLst>
      <p:ext uri="{BB962C8B-B14F-4D97-AF65-F5344CB8AC3E}">
        <p14:creationId xmlns:p14="http://schemas.microsoft.com/office/powerpoint/2010/main" val="244690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691" y="0"/>
            <a:ext cx="1384300" cy="1651000"/>
          </a:xfrm>
          <a:prstGeom prst="rect">
            <a:avLst/>
          </a:prstGeom>
        </p:spPr>
      </p:pic>
      <p:sp>
        <p:nvSpPr>
          <p:cNvPr id="7" name="TextBox 6"/>
          <p:cNvSpPr txBox="1"/>
          <p:nvPr/>
        </p:nvSpPr>
        <p:spPr>
          <a:xfrm>
            <a:off x="0" y="6275219"/>
            <a:ext cx="5943600" cy="1954381"/>
          </a:xfrm>
          <a:prstGeom prst="rect">
            <a:avLst/>
          </a:prstGeom>
          <a:noFill/>
        </p:spPr>
        <p:txBody>
          <a:bodyPr wrap="square" rtlCol="0">
            <a:spAutoFit/>
          </a:bodyPr>
          <a:lstStyle/>
          <a:p>
            <a:pPr algn="just"/>
            <a:r>
              <a:rPr lang="en-US" sz="1100" b="1" dirty="0" smtClean="0">
                <a:latin typeface="Arial" charset="0"/>
                <a:ea typeface="Arial" charset="0"/>
                <a:cs typeface="Arial" charset="0"/>
              </a:rPr>
              <a:t>Figure 10: </a:t>
            </a:r>
            <a:r>
              <a:rPr lang="en-US" sz="1100" dirty="0" smtClean="0">
                <a:latin typeface="Arial" charset="0"/>
                <a:ea typeface="Arial" charset="0"/>
                <a:cs typeface="Arial" charset="0"/>
              </a:rPr>
              <a:t>(A) Folded secondary structure of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(B) Results from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performed on an MLP trained on the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reduced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alignment (blue) and from an RNN trained on the unaligned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smtClean="0">
                <a:latin typeface="Arial" charset="0"/>
                <a:ea typeface="Arial" charset="0"/>
                <a:cs typeface="Arial" charset="0"/>
              </a:rPr>
              <a:t>WCplot</a:t>
            </a:r>
            <a:r>
              <a:rPr lang="en-US" sz="1100" dirty="0" smtClean="0">
                <a:latin typeface="Arial" charset="0"/>
                <a:ea typeface="Arial" charset="0"/>
                <a:cs typeface="Arial" charset="0"/>
              </a:rPr>
              <a:t> correspond to the sequence position.</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12" y="178621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9969" y="1786212"/>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9650" y="4231405"/>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37320" y="423140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1980" y="4231406"/>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2642070" y="238565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186302" y="2385650"/>
            <a:ext cx="155787" cy="749268"/>
          </a:xfrm>
          <a:prstGeom prst="rect">
            <a:avLst/>
          </a:prstGeom>
        </p:spPr>
      </p:pic>
      <p:sp>
        <p:nvSpPr>
          <p:cNvPr id="16" name="TextBox 15"/>
          <p:cNvSpPr txBox="1"/>
          <p:nvPr/>
        </p:nvSpPr>
        <p:spPr>
          <a:xfrm>
            <a:off x="1786362" y="67324"/>
            <a:ext cx="318052" cy="400110"/>
          </a:xfrm>
          <a:prstGeom prst="rect">
            <a:avLst/>
          </a:prstGeom>
          <a:noFill/>
        </p:spPr>
        <p:txBody>
          <a:bodyPr wrap="square" rtlCol="0">
            <a:spAutoFit/>
          </a:bodyPr>
          <a:lstStyle/>
          <a:p>
            <a:r>
              <a:rPr lang="en-US" sz="2000" b="1" dirty="0" smtClean="0"/>
              <a:t>A</a:t>
            </a:r>
            <a:endParaRPr lang="en-US" b="1" dirty="0"/>
          </a:p>
        </p:txBody>
      </p:sp>
      <p:sp>
        <p:nvSpPr>
          <p:cNvPr id="17" name="TextBox 16"/>
          <p:cNvSpPr txBox="1"/>
          <p:nvPr/>
        </p:nvSpPr>
        <p:spPr>
          <a:xfrm>
            <a:off x="198711" y="1662387"/>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372532" y="4031349"/>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099779" y="220098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0" name="TextBox 19"/>
          <p:cNvSpPr txBox="1"/>
          <p:nvPr/>
        </p:nvSpPr>
        <p:spPr>
          <a:xfrm>
            <a:off x="5109383" y="313491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3" name="TextBox 22"/>
          <p:cNvSpPr txBox="1"/>
          <p:nvPr/>
        </p:nvSpPr>
        <p:spPr>
          <a:xfrm>
            <a:off x="2437528" y="221050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4" name="TextBox 23"/>
          <p:cNvSpPr txBox="1"/>
          <p:nvPr/>
        </p:nvSpPr>
        <p:spPr>
          <a:xfrm>
            <a:off x="2447132" y="314443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7" name="TextBox 26"/>
          <p:cNvSpPr txBox="1">
            <a:spLocks/>
          </p:cNvSpPr>
          <p:nvPr/>
        </p:nvSpPr>
        <p:spPr>
          <a:xfrm>
            <a:off x="2509759" y="1186282"/>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8" name="TextBox 27"/>
          <p:cNvSpPr txBox="1">
            <a:spLocks/>
          </p:cNvSpPr>
          <p:nvPr/>
        </p:nvSpPr>
        <p:spPr>
          <a:xfrm>
            <a:off x="2389214" y="4900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2959109" y="3592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3290878" y="79862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721980" y="307585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32" name="TextBox 31"/>
          <p:cNvSpPr txBox="1">
            <a:spLocks/>
          </p:cNvSpPr>
          <p:nvPr/>
        </p:nvSpPr>
        <p:spPr>
          <a:xfrm>
            <a:off x="690584" y="227908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054110" y="2761039"/>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1524487" y="32454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3454297" y="304985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solidFill>
                  <a:schemeClr val="bg1"/>
                </a:solidFill>
                <a:latin typeface="Arial" charset="0"/>
                <a:ea typeface="Arial" charset="0"/>
                <a:cs typeface="Arial" charset="0"/>
              </a:rPr>
              <a:t>1</a:t>
            </a:r>
            <a:endParaRPr lang="en-US" sz="700" dirty="0">
              <a:solidFill>
                <a:schemeClr val="bg1"/>
              </a:solidFill>
              <a:latin typeface="Arial" charset="0"/>
              <a:ea typeface="Arial" charset="0"/>
              <a:cs typeface="Arial" charset="0"/>
            </a:endParaRPr>
          </a:p>
        </p:txBody>
      </p:sp>
      <p:sp>
        <p:nvSpPr>
          <p:cNvPr id="36" name="TextBox 35"/>
          <p:cNvSpPr txBox="1">
            <a:spLocks/>
          </p:cNvSpPr>
          <p:nvPr/>
        </p:nvSpPr>
        <p:spPr>
          <a:xfrm>
            <a:off x="3373878" y="224763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3724759" y="269170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4208458" y="322725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441" y="677211"/>
            <a:ext cx="4800360" cy="2039919"/>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652" y="3126981"/>
            <a:ext cx="2359162" cy="2359162"/>
          </a:xfrm>
          <a:prstGeom prst="rect">
            <a:avLst/>
          </a:prstGeom>
        </p:spPr>
      </p:pic>
      <p:cxnSp>
        <p:nvCxnSpPr>
          <p:cNvPr id="19" name="Straight Connector 18"/>
          <p:cNvCxnSpPr/>
          <p:nvPr/>
        </p:nvCxnSpPr>
        <p:spPr>
          <a:xfrm>
            <a:off x="2940526" y="1189285"/>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412084" y="1193339"/>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2932419" y="1343319"/>
            <a:ext cx="4837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3281021" y="1351426"/>
            <a:ext cx="0" cy="4175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753067" y="2717130"/>
            <a:ext cx="52003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2302267" y="2717130"/>
            <a:ext cx="173354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022876" y="558102"/>
            <a:ext cx="608695" cy="332399"/>
          </a:xfrm>
          <a:prstGeom prst="rect">
            <a:avLst/>
          </a:prstGeom>
          <a:noFill/>
        </p:spPr>
        <p:txBody>
          <a:bodyPr wrap="square" rtlCol="0">
            <a:spAutoFit/>
          </a:bodyPr>
          <a:lstStyle/>
          <a:p>
            <a:r>
              <a:rPr lang="en-US" sz="1560" dirty="0"/>
              <a:t>(</a:t>
            </a:r>
            <a:r>
              <a:rPr lang="en-US" sz="1560" dirty="0" err="1"/>
              <a:t>i</a:t>
            </a:r>
            <a:r>
              <a:rPr lang="en-US" sz="1560" dirty="0"/>
              <a:t>)</a:t>
            </a:r>
          </a:p>
        </p:txBody>
      </p:sp>
      <p:sp>
        <p:nvSpPr>
          <p:cNvPr id="27" name="TextBox 26"/>
          <p:cNvSpPr txBox="1"/>
          <p:nvPr/>
        </p:nvSpPr>
        <p:spPr>
          <a:xfrm>
            <a:off x="4035814" y="1778875"/>
            <a:ext cx="451873" cy="332399"/>
          </a:xfrm>
          <a:prstGeom prst="rect">
            <a:avLst/>
          </a:prstGeom>
          <a:noFill/>
        </p:spPr>
        <p:txBody>
          <a:bodyPr wrap="square" rtlCol="0">
            <a:spAutoFit/>
          </a:bodyPr>
          <a:lstStyle/>
          <a:p>
            <a:r>
              <a:rPr lang="en-US" sz="1560" dirty="0"/>
              <a:t>(ii)</a:t>
            </a:r>
          </a:p>
        </p:txBody>
      </p:sp>
      <p:sp>
        <p:nvSpPr>
          <p:cNvPr id="28" name="TextBox 27"/>
          <p:cNvSpPr txBox="1"/>
          <p:nvPr/>
        </p:nvSpPr>
        <p:spPr>
          <a:xfrm>
            <a:off x="1451960" y="1735384"/>
            <a:ext cx="451873" cy="332399"/>
          </a:xfrm>
          <a:prstGeom prst="rect">
            <a:avLst/>
          </a:prstGeom>
          <a:noFill/>
        </p:spPr>
        <p:txBody>
          <a:bodyPr wrap="square" rtlCol="0">
            <a:spAutoFit/>
          </a:bodyPr>
          <a:lstStyle/>
          <a:p>
            <a:r>
              <a:rPr lang="en-US" sz="1560" dirty="0"/>
              <a:t>(iii)</a:t>
            </a:r>
          </a:p>
        </p:txBody>
      </p:sp>
      <p:sp>
        <p:nvSpPr>
          <p:cNvPr id="29" name="TextBox 28"/>
          <p:cNvSpPr txBox="1"/>
          <p:nvPr/>
        </p:nvSpPr>
        <p:spPr>
          <a:xfrm>
            <a:off x="2600803" y="2781506"/>
            <a:ext cx="451873" cy="332399"/>
          </a:xfrm>
          <a:prstGeom prst="rect">
            <a:avLst/>
          </a:prstGeom>
          <a:noFill/>
        </p:spPr>
        <p:txBody>
          <a:bodyPr wrap="square" rtlCol="0">
            <a:spAutoFit/>
          </a:bodyPr>
          <a:lstStyle/>
          <a:p>
            <a:r>
              <a:rPr lang="en-US" sz="1560" dirty="0"/>
              <a:t>(iv)</a:t>
            </a:r>
          </a:p>
        </p:txBody>
      </p:sp>
      <p:sp>
        <p:nvSpPr>
          <p:cNvPr id="30" name="TextBox 29"/>
          <p:cNvSpPr txBox="1"/>
          <p:nvPr/>
        </p:nvSpPr>
        <p:spPr>
          <a:xfrm>
            <a:off x="1263145" y="4033440"/>
            <a:ext cx="451873" cy="332399"/>
          </a:xfrm>
          <a:prstGeom prst="rect">
            <a:avLst/>
          </a:prstGeom>
          <a:noFill/>
        </p:spPr>
        <p:txBody>
          <a:bodyPr wrap="square" rtlCol="0">
            <a:spAutoFit/>
          </a:bodyPr>
          <a:lstStyle/>
          <a:p>
            <a:r>
              <a:rPr lang="en-US" sz="1560" dirty="0"/>
              <a:t>(v)</a:t>
            </a:r>
          </a:p>
        </p:txBody>
      </p:sp>
      <p:sp>
        <p:nvSpPr>
          <p:cNvPr id="31" name="TextBox 30"/>
          <p:cNvSpPr txBox="1"/>
          <p:nvPr/>
        </p:nvSpPr>
        <p:spPr>
          <a:xfrm>
            <a:off x="4035813" y="2029444"/>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p>
        </p:txBody>
      </p:sp>
      <p:sp>
        <p:nvSpPr>
          <p:cNvPr id="32" name="TextBox 31"/>
          <p:cNvSpPr txBox="1"/>
          <p:nvPr/>
        </p:nvSpPr>
        <p:spPr>
          <a:xfrm>
            <a:off x="1073094" y="1990660"/>
            <a:ext cx="709981" cy="27238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33" name="TextBox 32"/>
          <p:cNvSpPr txBox="1"/>
          <p:nvPr/>
        </p:nvSpPr>
        <p:spPr>
          <a:xfrm>
            <a:off x="980496" y="4310403"/>
            <a:ext cx="763471" cy="27238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
        <p:nvSpPr>
          <p:cNvPr id="35" name="Rectangle 34"/>
          <p:cNvSpPr/>
          <p:nvPr/>
        </p:nvSpPr>
        <p:spPr>
          <a:xfrm>
            <a:off x="0" y="5779818"/>
            <a:ext cx="5943599" cy="2292935"/>
          </a:xfrm>
          <a:prstGeom prst="rect">
            <a:avLst/>
          </a:prstGeom>
        </p:spPr>
        <p:txBody>
          <a:bodyPr wrap="square">
            <a:spAutoFit/>
          </a:bodyPr>
          <a:lstStyle/>
          <a:p>
            <a:pPr algn="just"/>
            <a:r>
              <a:rPr lang="en-US" sz="1100" b="1" dirty="0">
                <a:latin typeface="Arial" charset="0"/>
                <a:ea typeface="Arial" charset="0"/>
                <a:cs typeface="Arial" charset="0"/>
              </a:rPr>
              <a:t>Figure 4: </a:t>
            </a:r>
            <a:r>
              <a:rPr lang="en-US" sz="1100" dirty="0">
                <a:latin typeface="Arial" charset="0"/>
                <a:ea typeface="Arial" charset="0"/>
                <a:cs typeface="Arial" charset="0"/>
              </a:rPr>
              <a:t>The schematic for second order </a:t>
            </a:r>
            <a:r>
              <a:rPr lang="en-US" sz="1100" i="1" dirty="0">
                <a:latin typeface="Arial" charset="0"/>
                <a:ea typeface="Arial" charset="0"/>
                <a:cs typeface="Arial" charset="0"/>
              </a:rPr>
              <a:t>in silico </a:t>
            </a:r>
            <a:r>
              <a:rPr lang="en-US" sz="1100" dirty="0">
                <a:latin typeface="Arial" charset="0"/>
                <a:ea typeface="Arial" charset="0"/>
                <a:cs typeface="Arial" charset="0"/>
              </a:rPr>
              <a:t>mutagenesis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err="1">
                <a:latin typeface="Arial" charset="0"/>
                <a:ea typeface="Arial" charset="0"/>
                <a:cs typeface="Arial" charset="0"/>
              </a:rPr>
              <a:t>i</a:t>
            </a:r>
            <a:r>
              <a:rPr lang="en-US" sz="1100" dirty="0">
                <a:latin typeface="Arial" charset="0"/>
                <a:ea typeface="Arial" charset="0"/>
                <a:cs typeface="Arial" charset="0"/>
              </a:rPr>
              <a:t>) For a given sequence of length </a:t>
            </a:r>
            <a:r>
              <a:rPr lang="en-US" sz="1100" i="1" dirty="0">
                <a:latin typeface="Arial" charset="0"/>
                <a:ea typeface="Arial" charset="0"/>
                <a:cs typeface="Arial" charset="0"/>
              </a:rPr>
              <a:t>L</a:t>
            </a:r>
            <a:r>
              <a:rPr lang="en-US" sz="110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If these sites are base paired, we’d expect the NN to output high scores for the sequences with complementary mutations that maintain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(iii) To reduce the dimensionality of each score matrix, we employ a </a:t>
            </a:r>
            <a:r>
              <a:rPr lang="en-US" sz="1100" dirty="0" err="1">
                <a:latin typeface="Arial" charset="0"/>
                <a:ea typeface="Arial" charset="0"/>
                <a:cs typeface="Arial" charset="0"/>
              </a:rPr>
              <a:t>BPfilter</a:t>
            </a:r>
            <a:r>
              <a:rPr lang="en-US" sz="1100" dirty="0">
                <a:latin typeface="Arial" charset="0"/>
                <a:ea typeface="Arial" charset="0"/>
                <a:cs typeface="Arial" charset="0"/>
              </a:rPr>
              <a:t>. (iv) We perform element-wise multiplication and sum the values to retrieve a single </a:t>
            </a:r>
            <a:r>
              <a:rPr lang="en-US" sz="1100" dirty="0" err="1">
                <a:latin typeface="Arial" charset="0"/>
                <a:ea typeface="Arial" charset="0"/>
                <a:cs typeface="Arial" charset="0"/>
              </a:rPr>
              <a:t>SoM</a:t>
            </a:r>
            <a:r>
              <a:rPr lang="en-US" sz="1100" dirty="0">
                <a:latin typeface="Arial" charset="0"/>
                <a:ea typeface="Arial" charset="0"/>
                <a:cs typeface="Arial" charset="0"/>
              </a:rPr>
              <a:t> score. (v) We </a:t>
            </a:r>
            <a:r>
              <a:rPr lang="en-US" sz="1100" dirty="0" err="1">
                <a:latin typeface="Arial" charset="0"/>
                <a:ea typeface="Arial" charset="0"/>
                <a:cs typeface="Arial" charset="0"/>
              </a:rPr>
              <a:t>denoise</a:t>
            </a:r>
            <a:r>
              <a:rPr lang="en-US" sz="1100" dirty="0">
                <a:latin typeface="Arial" charset="0"/>
                <a:ea typeface="Arial" charset="0"/>
                <a:cs typeface="Arial" charset="0"/>
              </a:rPr>
              <a:t> the </a:t>
            </a:r>
            <a:r>
              <a:rPr lang="en-US" sz="1100" dirty="0" err="1">
                <a:latin typeface="Arial" charset="0"/>
                <a:ea typeface="Arial" charset="0"/>
                <a:cs typeface="Arial" charset="0"/>
              </a:rPr>
              <a:t>SoM</a:t>
            </a:r>
            <a:r>
              <a:rPr lang="en-US" sz="1100" dirty="0">
                <a:latin typeface="Arial" charset="0"/>
                <a:ea typeface="Arial" charset="0"/>
                <a:cs typeface="Arial" charset="0"/>
              </a:rPr>
              <a:t> scores by averaging </a:t>
            </a:r>
            <a:r>
              <a:rPr lang="en-US" sz="1100" dirty="0" err="1">
                <a:latin typeface="Arial" charset="0"/>
                <a:ea typeface="Arial" charset="0"/>
                <a:cs typeface="Arial" charset="0"/>
              </a:rPr>
              <a:t>SoM</a:t>
            </a:r>
            <a:r>
              <a:rPr lang="en-US" sz="1100" dirty="0">
                <a:latin typeface="Arial" charset="0"/>
                <a:ea typeface="Arial" charset="0"/>
                <a:cs typeface="Arial" charset="0"/>
              </a:rPr>
              <a:t> scores across multiple sequences and perform an APC correction. The </a:t>
            </a:r>
            <a:r>
              <a:rPr lang="en-US" sz="1100" dirty="0" err="1">
                <a:latin typeface="Arial" charset="0"/>
                <a:ea typeface="Arial" charset="0"/>
                <a:cs typeface="Arial" charset="0"/>
              </a:rPr>
              <a:t>SoM</a:t>
            </a:r>
            <a:r>
              <a:rPr lang="en-US" sz="1100" dirty="0">
                <a:latin typeface="Arial" charset="0"/>
                <a:ea typeface="Arial" charset="0"/>
                <a:cs typeface="Arial" charset="0"/>
              </a:rPr>
              <a:t> scores are then plotted according to the positions in the original sequence that were mutated with the </a:t>
            </a:r>
            <a:r>
              <a:rPr lang="en-US" sz="1100" dirty="0" err="1">
                <a:latin typeface="Arial" charset="0"/>
                <a:ea typeface="Arial" charset="0"/>
                <a:cs typeface="Arial" charset="0"/>
              </a:rPr>
              <a:t>colour</a:t>
            </a:r>
            <a:r>
              <a:rPr lang="en-US" sz="1100" dirty="0">
                <a:latin typeface="Arial" charset="0"/>
                <a:ea typeface="Arial" charset="0"/>
                <a:cs typeface="Arial" charset="0"/>
              </a:rPr>
              <a:t> showing the gradient of </a:t>
            </a:r>
            <a:r>
              <a:rPr lang="en-US" sz="1100" dirty="0" err="1">
                <a:latin typeface="Arial" charset="0"/>
                <a:ea typeface="Arial" charset="0"/>
                <a:cs typeface="Arial" charset="0"/>
              </a:rPr>
              <a:t>SoM</a:t>
            </a:r>
            <a:r>
              <a:rPr lang="en-US" sz="1100" dirty="0">
                <a:latin typeface="Arial" charset="0"/>
                <a:ea typeface="Arial" charset="0"/>
                <a:cs typeface="Arial" charset="0"/>
              </a:rPr>
              <a:t> scores with darker blue showing a higher </a:t>
            </a:r>
            <a:r>
              <a:rPr lang="en-US" sz="1100" dirty="0" err="1">
                <a:latin typeface="Arial" charset="0"/>
                <a:ea typeface="Arial" charset="0"/>
                <a:cs typeface="Arial" charset="0"/>
              </a:rPr>
              <a:t>SoM</a:t>
            </a:r>
            <a:r>
              <a:rPr lang="en-US" sz="1100" dirty="0">
                <a:latin typeface="Arial" charset="0"/>
                <a:ea typeface="Arial" charset="0"/>
                <a:cs typeface="Arial" charset="0"/>
              </a:rPr>
              <a:t> score. </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1726" y="3205457"/>
            <a:ext cx="2770632" cy="277063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25899" y="263004"/>
            <a:ext cx="1803400" cy="2150844"/>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4235449" y="3504251"/>
            <a:ext cx="1384300" cy="2425172"/>
          </a:xfrm>
          <a:prstGeom prst="rect">
            <a:avLst/>
          </a:prstGeom>
        </p:spPr>
      </p:pic>
      <p:sp>
        <p:nvSpPr>
          <p:cNvPr id="10" name="TextBox 9"/>
          <p:cNvSpPr txBox="1"/>
          <p:nvPr/>
        </p:nvSpPr>
        <p:spPr>
          <a:xfrm>
            <a:off x="0" y="622589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smtClean="0">
                <a:latin typeface="Arial" charset="0"/>
                <a:ea typeface="Arial" charset="0"/>
                <a:cs typeface="Arial" charset="0"/>
              </a:rPr>
              <a:t>5</a:t>
            </a:r>
            <a:r>
              <a:rPr lang="en-US" sz="1100" dirty="0" smtClean="0">
                <a:latin typeface="Arial" charset="0"/>
                <a:ea typeface="Arial" charset="0"/>
                <a:cs typeface="Arial" charset="0"/>
              </a:rPr>
              <a:t>: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(blue) from the MLP trained on (A)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and (B) Glycine Riboswitch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RF00504, compared to the secondary structure (SS) predicted by Infernal (green) and the WC annotation from respective PDB structures, extracted using FR3D (purple stars). </a:t>
            </a:r>
            <a:r>
              <a:rPr lang="en-US" sz="1100" dirty="0" smtClean="0">
                <a:latin typeface="Arial" charset="0"/>
                <a:ea typeface="Arial" charset="0"/>
                <a:cs typeface="Arial" charset="0"/>
              </a:rPr>
              <a:t>Folded </a:t>
            </a:r>
            <a:r>
              <a:rPr lang="en-US" sz="1100" dirty="0" smtClean="0">
                <a:latin typeface="Arial" charset="0"/>
                <a:ea typeface="Arial" charset="0"/>
                <a:cs typeface="Arial" charset="0"/>
              </a:rPr>
              <a:t>structures generated by </a:t>
            </a:r>
            <a:r>
              <a:rPr lang="en-US" sz="1100" dirty="0">
                <a:latin typeface="Arial" charset="0"/>
                <a:ea typeface="Arial" charset="0"/>
                <a:cs typeface="Arial" charset="0"/>
              </a:rPr>
              <a:t>R2R (Weinberg and Breaker, 2011) </a:t>
            </a:r>
            <a:r>
              <a:rPr lang="en-US" sz="1100" dirty="0" smtClean="0">
                <a:latin typeface="Arial" charset="0"/>
                <a:ea typeface="Arial" charset="0"/>
                <a:cs typeface="Arial" charset="0"/>
              </a:rPr>
              <a:t>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to mainly elucidate complementary </a:t>
            </a:r>
            <a:r>
              <a:rPr lang="en-US" sz="1100" dirty="0" err="1" smtClean="0">
                <a:latin typeface="Arial" charset="0"/>
                <a:ea typeface="Arial" charset="0"/>
                <a:cs typeface="Arial" charset="0"/>
              </a:rPr>
              <a:t>watson</a:t>
            </a:r>
            <a:r>
              <a:rPr lang="en-US" sz="1100" dirty="0" smtClean="0">
                <a:latin typeface="Arial" charset="0"/>
                <a:ea typeface="Arial" charset="0"/>
                <a:cs typeface="Arial" charset="0"/>
              </a:rPr>
              <a:t> crick pairs, but high scores are found where there aren’t WC annotations, but are still true </a:t>
            </a:r>
            <a:r>
              <a:rPr lang="en-US" sz="1100" dirty="0" err="1" smtClean="0">
                <a:latin typeface="Arial" charset="0"/>
                <a:ea typeface="Arial" charset="0"/>
                <a:cs typeface="Arial" charset="0"/>
              </a:rPr>
              <a:t>covarying</a:t>
            </a:r>
            <a:r>
              <a:rPr lang="en-US" sz="1100" dirty="0" smtClean="0">
                <a:latin typeface="Arial" charset="0"/>
                <a:ea typeface="Arial" charset="0"/>
                <a:cs typeface="Arial" charset="0"/>
              </a:rPr>
              <a:t> pairs as found by Infernal.</a:t>
            </a:r>
            <a:endParaRPr lang="en-US" sz="1100" dirty="0">
              <a:latin typeface="Arial" charset="0"/>
              <a:ea typeface="Arial" charset="0"/>
              <a:cs typeface="Arial"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1726" y="181483"/>
            <a:ext cx="2774173" cy="2774173"/>
          </a:xfrm>
          <a:prstGeom prst="rect">
            <a:avLst/>
          </a:prstGeom>
        </p:spPr>
      </p:pic>
      <p:sp>
        <p:nvSpPr>
          <p:cNvPr id="12" name="TextBox 11"/>
          <p:cNvSpPr txBox="1"/>
          <p:nvPr/>
        </p:nvSpPr>
        <p:spPr>
          <a:xfrm>
            <a:off x="132521" y="914716"/>
            <a:ext cx="1119205" cy="769441"/>
          </a:xfrm>
          <a:prstGeom prst="rect">
            <a:avLst/>
          </a:prstGeom>
          <a:noFill/>
        </p:spPr>
        <p:txBody>
          <a:bodyPr wrap="square" rtlCol="0">
            <a:spAutoFit/>
          </a:bodyPr>
          <a:lstStyle/>
          <a:p>
            <a:r>
              <a:rPr lang="en-US" sz="2000" b="1" dirty="0" smtClean="0"/>
              <a:t>A </a:t>
            </a:r>
          </a:p>
          <a:p>
            <a:r>
              <a:rPr lang="en-US" sz="1200" dirty="0" err="1" smtClean="0">
                <a:latin typeface="Arial" charset="0"/>
                <a:ea typeface="Arial" charset="0"/>
                <a:cs typeface="Arial" charset="0"/>
              </a:rPr>
              <a:t>tRNA</a:t>
            </a:r>
            <a:r>
              <a:rPr lang="en-US" sz="1200" dirty="0" smtClean="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184097" y="3397708"/>
            <a:ext cx="1119205" cy="954107"/>
          </a:xfrm>
          <a:prstGeom prst="rect">
            <a:avLst/>
          </a:prstGeom>
          <a:noFill/>
        </p:spPr>
        <p:txBody>
          <a:bodyPr wrap="square" rtlCol="0">
            <a:spAutoFit/>
          </a:bodyPr>
          <a:lstStyle/>
          <a:p>
            <a:r>
              <a:rPr lang="en-US" sz="2000" b="1" dirty="0"/>
              <a:t>B</a:t>
            </a:r>
            <a:endParaRPr lang="en-US" sz="2000" b="1" dirty="0" smtClean="0"/>
          </a:p>
          <a:p>
            <a:r>
              <a:rPr lang="en-US" sz="1200" dirty="0" smtClean="0">
                <a:latin typeface="Arial" charset="0"/>
                <a:ea typeface="Arial" charset="0"/>
                <a:cs typeface="Arial" charset="0"/>
              </a:rPr>
              <a:t>Glycine Riboswitch</a:t>
            </a:r>
          </a:p>
          <a:p>
            <a:r>
              <a:rPr lang="en-US" sz="1200" dirty="0" smtClean="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4235449" y="2874085"/>
            <a:ext cx="956899" cy="431279"/>
          </a:xfrm>
          <a:prstGeom prst="rect">
            <a:avLst/>
          </a:prstGeom>
        </p:spPr>
      </p:pic>
      <p:sp>
        <p:nvSpPr>
          <p:cNvPr id="15" name="TextBox 14"/>
          <p:cNvSpPr txBox="1">
            <a:spLocks/>
          </p:cNvSpPr>
          <p:nvPr/>
        </p:nvSpPr>
        <p:spPr>
          <a:xfrm>
            <a:off x="4581454" y="181493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16" name="TextBox 15"/>
          <p:cNvSpPr txBox="1">
            <a:spLocks/>
          </p:cNvSpPr>
          <p:nvPr/>
        </p:nvSpPr>
        <p:spPr>
          <a:xfrm>
            <a:off x="4460909" y="9472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030804" y="8164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5391149" y="132726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1593089" y="212929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0" name="TextBox 19"/>
          <p:cNvSpPr txBox="1">
            <a:spLocks/>
          </p:cNvSpPr>
          <p:nvPr/>
        </p:nvSpPr>
        <p:spPr>
          <a:xfrm>
            <a:off x="1628886" y="78737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149198" y="137591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2857500" y="20683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5192348" y="523434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4" name="TextBox 23"/>
          <p:cNvSpPr txBox="1">
            <a:spLocks/>
          </p:cNvSpPr>
          <p:nvPr/>
        </p:nvSpPr>
        <p:spPr>
          <a:xfrm>
            <a:off x="4460909" y="488916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5192348" y="4086705"/>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1581746" y="513431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7" name="TextBox 26"/>
          <p:cNvSpPr txBox="1">
            <a:spLocks/>
          </p:cNvSpPr>
          <p:nvPr/>
        </p:nvSpPr>
        <p:spPr>
          <a:xfrm>
            <a:off x="1749477" y="390795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2411619" y="4683077"/>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5427384" y="2747176"/>
            <a:ext cx="142709" cy="730931"/>
          </a:xfrm>
          <a:prstGeom prst="rect">
            <a:avLst/>
          </a:prstGeom>
        </p:spPr>
      </p:pic>
      <p:sp>
        <p:nvSpPr>
          <p:cNvPr id="30" name="TextBox 29"/>
          <p:cNvSpPr txBox="1"/>
          <p:nvPr/>
        </p:nvSpPr>
        <p:spPr>
          <a:xfrm>
            <a:off x="5170845" y="2571451"/>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31" name="TextBox 30"/>
          <p:cNvSpPr txBox="1"/>
          <p:nvPr/>
        </p:nvSpPr>
        <p:spPr>
          <a:xfrm>
            <a:off x="5167964" y="3455294"/>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Tree>
    <p:extLst>
      <p:ext uri="{BB962C8B-B14F-4D97-AF65-F5344CB8AC3E}">
        <p14:creationId xmlns:p14="http://schemas.microsoft.com/office/powerpoint/2010/main" val="1941518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50228" y="174307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104580" y="2103306"/>
            <a:ext cx="3760436" cy="2937136"/>
          </a:xfrm>
          <a:prstGeom prst="rect">
            <a:avLst/>
          </a:prstGeom>
        </p:spPr>
      </p:pic>
      <p:sp>
        <p:nvSpPr>
          <p:cNvPr id="4" name="Oval 3"/>
          <p:cNvSpPr/>
          <p:nvPr/>
        </p:nvSpPr>
        <p:spPr>
          <a:xfrm rot="1076436">
            <a:off x="3338278" y="284890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094854" y="354546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076591" y="304562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5405163" y="214712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4594915" y="378322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5449270" y="357334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4417268" y="471833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3722499" y="375700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102461" y="459558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405247" y="343182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52214" y="3153302"/>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1198114" y="206668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2944774" y="2914818"/>
            <a:ext cx="490443" cy="276999"/>
          </a:xfrm>
          <a:prstGeom prst="rect">
            <a:avLst/>
          </a:prstGeom>
          <a:noFill/>
        </p:spPr>
        <p:txBody>
          <a:bodyPr wrap="square" rtlCol="0">
            <a:spAutoFit/>
          </a:bodyPr>
          <a:lstStyle/>
          <a:p>
            <a:r>
              <a:rPr lang="en-US" sz="1200" smtClean="0">
                <a:solidFill>
                  <a:srgbClr val="FF0000"/>
                </a:solidFill>
                <a:latin typeface="Arial" charset="0"/>
                <a:ea typeface="Arial" charset="0"/>
                <a:cs typeface="Arial" charset="0"/>
              </a:rPr>
              <a:t>P</a:t>
            </a:r>
            <a:r>
              <a:rPr lang="en-US" sz="1200" baseline="-25000" smtClean="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5278215" y="2680847"/>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smtClean="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4997902" y="3980311"/>
            <a:ext cx="490443" cy="276999"/>
          </a:xfrm>
          <a:prstGeom prst="rect">
            <a:avLst/>
          </a:prstGeom>
          <a:noFill/>
        </p:spPr>
        <p:txBody>
          <a:bodyPr wrap="square" rtlCol="0">
            <a:spAutoFit/>
          </a:bodyPr>
          <a:lstStyle/>
          <a:p>
            <a:r>
              <a:rPr lang="en-US" sz="1200" dirty="0" smtClean="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smtClean="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3871247" y="4329236"/>
            <a:ext cx="490443" cy="276999"/>
          </a:xfrm>
          <a:prstGeom prst="rect">
            <a:avLst/>
          </a:prstGeom>
          <a:noFill/>
          <a:ln>
            <a:noFill/>
          </a:ln>
        </p:spPr>
        <p:txBody>
          <a:bodyPr wrap="square" rtlCol="0">
            <a:spAutoFit/>
          </a:bodyPr>
          <a:lstStyle/>
          <a:p>
            <a:r>
              <a:rPr lang="en-US" sz="1200" dirty="0" smtClean="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smtClean="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302447" y="4099935"/>
            <a:ext cx="490443" cy="276999"/>
          </a:xfrm>
          <a:prstGeom prst="rect">
            <a:avLst/>
          </a:prstGeom>
          <a:noFill/>
        </p:spPr>
        <p:txBody>
          <a:bodyPr wrap="square" rtlCol="0">
            <a:spAutoFit/>
          </a:bodyPr>
          <a:lstStyle/>
          <a:p>
            <a:r>
              <a:rPr lang="en-US" sz="1200" dirty="0" smtClean="0">
                <a:solidFill>
                  <a:srgbClr val="FF0000"/>
                </a:solidFill>
                <a:latin typeface="Arial" charset="0"/>
                <a:ea typeface="Arial" charset="0"/>
                <a:cs typeface="Arial" charset="0"/>
              </a:rPr>
              <a:t>P</a:t>
            </a:r>
            <a:r>
              <a:rPr lang="en-US" sz="1200" baseline="-25000" dirty="0" smtClean="0">
                <a:solidFill>
                  <a:srgbClr val="FF0000"/>
                </a:solidFill>
                <a:latin typeface="Arial" charset="0"/>
                <a:ea typeface="Arial" charset="0"/>
                <a:cs typeface="Arial" charset="0"/>
              </a:rPr>
              <a:t>1</a:t>
            </a:r>
            <a:r>
              <a:rPr lang="en-US" sz="1200" baseline="30000" dirty="0" smtClean="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467992" y="2104214"/>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smtClean="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50228" y="6273209"/>
            <a:ext cx="5814788" cy="1107996"/>
          </a:xfrm>
          <a:prstGeom prst="rect">
            <a:avLst/>
          </a:prstGeom>
          <a:noFill/>
        </p:spPr>
        <p:txBody>
          <a:bodyPr wrap="square" rtlCol="0">
            <a:spAutoFit/>
          </a:bodyPr>
          <a:lstStyle/>
          <a:p>
            <a:pPr algn="just"/>
            <a:r>
              <a:rPr lang="en-US" sz="1100" b="1" dirty="0" smtClean="0">
                <a:latin typeface="Arial" charset="0"/>
                <a:ea typeface="Arial" charset="0"/>
                <a:cs typeface="Arial" charset="0"/>
              </a:rPr>
              <a:t>Figure 6: </a:t>
            </a:r>
            <a:r>
              <a:rPr lang="en-US" sz="1100" dirty="0" smtClean="0">
                <a:latin typeface="Arial" charset="0"/>
                <a:ea typeface="Arial" charset="0"/>
                <a:cs typeface="Arial" charset="0"/>
              </a:rPr>
              <a:t>Secondary structures for two pseudoknot containing families: (A) Bacterial RNase P class A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RF00010 and (B) transfer-messenger RNA (RF00023), taken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smtClean="0">
                <a:latin typeface="Arial" charset="0"/>
                <a:ea typeface="Arial" charset="0"/>
                <a:cs typeface="Arial" charset="0"/>
              </a:rPr>
              <a:t>P</a:t>
            </a:r>
            <a:r>
              <a:rPr lang="en-US" sz="1100" baseline="-25000" dirty="0" err="1" smtClean="0">
                <a:latin typeface="Arial" charset="0"/>
                <a:ea typeface="Arial" charset="0"/>
                <a:cs typeface="Arial" charset="0"/>
              </a:rPr>
              <a:t>x</a:t>
            </a:r>
            <a:r>
              <a:rPr lang="en-US" sz="1100" baseline="30000" dirty="0" err="1" smtClean="0">
                <a:latin typeface="Arial" charset="0"/>
                <a:ea typeface="Arial" charset="0"/>
                <a:cs typeface="Arial" charset="0"/>
              </a:rPr>
              <a:t>F</a:t>
            </a:r>
            <a:r>
              <a:rPr lang="en-US" sz="1100" baseline="30000" dirty="0" smtClean="0">
                <a:latin typeface="Arial" charset="0"/>
                <a:ea typeface="Arial" charset="0"/>
                <a:cs typeface="Arial" charset="0"/>
              </a:rPr>
              <a:t> </a:t>
            </a:r>
            <a:r>
              <a:rPr lang="en-US" sz="1100" dirty="0" smtClean="0">
                <a:latin typeface="Arial" charset="0"/>
                <a:ea typeface="Arial" charset="0"/>
                <a:cs typeface="Arial" charset="0"/>
              </a:rPr>
              <a:t>where </a:t>
            </a:r>
            <a:r>
              <a:rPr lang="en-US" sz="1100" i="1" dirty="0" smtClean="0">
                <a:latin typeface="Arial" charset="0"/>
                <a:ea typeface="Arial" charset="0"/>
                <a:cs typeface="Arial" charset="0"/>
              </a:rPr>
              <a:t>F </a:t>
            </a:r>
            <a:r>
              <a:rPr lang="en-US" sz="1100" dirty="0" smtClean="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smtClean="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3481439" y="1451655"/>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50228" y="1451655"/>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373" y="3716367"/>
            <a:ext cx="4087368" cy="2043684"/>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011" y="1009886"/>
            <a:ext cx="4087368" cy="2043684"/>
          </a:xfrm>
          <a:prstGeom prst="rect">
            <a:avLst/>
          </a:prstGeom>
        </p:spPr>
      </p:pic>
      <p:sp>
        <p:nvSpPr>
          <p:cNvPr id="13" name="TextBox 12"/>
          <p:cNvSpPr txBox="1"/>
          <p:nvPr/>
        </p:nvSpPr>
        <p:spPr>
          <a:xfrm>
            <a:off x="-5018" y="6104108"/>
            <a:ext cx="5943600" cy="1615827"/>
          </a:xfrm>
          <a:prstGeom prst="rect">
            <a:avLst/>
          </a:prstGeom>
          <a:noFill/>
        </p:spPr>
        <p:txBody>
          <a:bodyPr wrap="square" rtlCol="0">
            <a:spAutoFit/>
          </a:bodyPr>
          <a:lstStyle/>
          <a:p>
            <a:r>
              <a:rPr lang="en-US" sz="1100" b="1" dirty="0">
                <a:latin typeface="Arial" charset="0"/>
                <a:ea typeface="Arial" charset="0"/>
                <a:cs typeface="Arial" charset="0"/>
              </a:rPr>
              <a:t>Figure 6 continued: </a:t>
            </a:r>
            <a:r>
              <a:rPr lang="en-US" sz="1100" dirty="0">
                <a:latin typeface="Arial" charset="0"/>
                <a:ea typeface="Arial" charset="0"/>
                <a:cs typeface="Arial" charset="0"/>
              </a:rPr>
              <a:t>comparing the </a:t>
            </a:r>
            <a:r>
              <a:rPr lang="en-US" sz="1100" dirty="0" err="1">
                <a:latin typeface="Arial" charset="0"/>
                <a:ea typeface="Arial" charset="0"/>
                <a:cs typeface="Arial" charset="0"/>
              </a:rPr>
              <a:t>SoM</a:t>
            </a:r>
            <a:r>
              <a:rPr lang="en-US" sz="110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against WC </a:t>
            </a:r>
            <a:r>
              <a:rPr lang="en-US" sz="1100" dirty="0" err="1">
                <a:latin typeface="Arial" charset="0"/>
                <a:ea typeface="Arial" charset="0"/>
                <a:cs typeface="Arial" charset="0"/>
              </a:rPr>
              <a:t>annnotations</a:t>
            </a:r>
            <a:r>
              <a:rPr lang="en-US" sz="1100" dirty="0">
                <a:latin typeface="Arial" charset="0"/>
                <a:ea typeface="Arial" charset="0"/>
                <a:cs typeface="Arial" charset="0"/>
              </a:rPr>
              <a:t> (purple), and plots on the right show </a:t>
            </a:r>
            <a:r>
              <a:rPr lang="en-US" sz="1100" dirty="0" err="1">
                <a:latin typeface="Arial" charset="0"/>
                <a:ea typeface="Arial" charset="0"/>
                <a:cs typeface="Arial" charset="0"/>
              </a:rPr>
              <a:t>Infernal’s</a:t>
            </a:r>
            <a:r>
              <a:rPr lang="en-US" sz="1100" dirty="0">
                <a:latin typeface="Arial" charset="0"/>
                <a:ea typeface="Arial" charset="0"/>
                <a:cs typeface="Arial" charset="0"/>
              </a:rPr>
              <a:t> SS prediction (green) compared to WC annotations. The WC annotations do contain the known </a:t>
            </a:r>
            <a:r>
              <a:rPr lang="en-US" sz="1100" dirty="0" err="1">
                <a:latin typeface="Arial" charset="0"/>
                <a:ea typeface="Arial" charset="0"/>
                <a:cs typeface="Arial" charset="0"/>
              </a:rPr>
              <a:t>pseudoknotted</a:t>
            </a:r>
            <a:r>
              <a:rPr lang="en-US" sz="110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00" dirty="0" err="1">
                <a:latin typeface="Arial" charset="0"/>
                <a:ea typeface="Arial" charset="0"/>
                <a:cs typeface="Arial" charset="0"/>
              </a:rPr>
              <a:t>SoM</a:t>
            </a:r>
            <a:r>
              <a:rPr lang="en-US" sz="1100" dirty="0">
                <a:latin typeface="Arial" charset="0"/>
                <a:ea typeface="Arial" charset="0"/>
                <a:cs typeface="Arial" charset="0"/>
              </a:rPr>
              <a:t> scores for the pseudo knotted base pairs that are found in the WC annotations.</a:t>
            </a:r>
            <a:endParaRPr lang="en-US" sz="1100" b="1" dirty="0">
              <a:latin typeface="Arial" charset="0"/>
              <a:ea typeface="Arial" charset="0"/>
              <a:cs typeface="Arial" charset="0"/>
            </a:endParaRPr>
          </a:p>
        </p:txBody>
      </p:sp>
      <p:sp>
        <p:nvSpPr>
          <p:cNvPr id="17" name="TextBox 16"/>
          <p:cNvSpPr txBox="1"/>
          <p:nvPr/>
        </p:nvSpPr>
        <p:spPr>
          <a:xfrm>
            <a:off x="585796" y="433772"/>
            <a:ext cx="2852474" cy="500137"/>
          </a:xfrm>
          <a:prstGeom prst="rect">
            <a:avLst/>
          </a:prstGeom>
          <a:noFill/>
        </p:spPr>
        <p:txBody>
          <a:bodyPr wrap="square" rtlCol="0">
            <a:spAutoFit/>
          </a:bodyPr>
          <a:lstStyle/>
          <a:p>
            <a:r>
              <a:rPr lang="en-US" sz="1600" b="1" dirty="0">
                <a:latin typeface="Arial" charset="0"/>
                <a:ea typeface="Arial" charset="0"/>
                <a:cs typeface="Arial" charset="0"/>
              </a:rPr>
              <a:t>C </a:t>
            </a:r>
          </a:p>
          <a:p>
            <a:r>
              <a:rPr lang="en-US" sz="1000" b="1" dirty="0">
                <a:latin typeface="Arial" charset="0"/>
                <a:ea typeface="Arial" charset="0"/>
                <a:cs typeface="Arial" charset="0"/>
              </a:rPr>
              <a:t>Bacterial </a:t>
            </a:r>
            <a:r>
              <a:rPr lang="en-US" sz="1000" b="1" dirty="0" err="1">
                <a:latin typeface="Arial" charset="0"/>
                <a:ea typeface="Arial" charset="0"/>
                <a:cs typeface="Arial" charset="0"/>
              </a:rPr>
              <a:t>Rnase</a:t>
            </a:r>
            <a:r>
              <a:rPr lang="en-US" sz="1000" b="1" dirty="0">
                <a:latin typeface="Arial" charset="0"/>
                <a:ea typeface="Arial" charset="0"/>
                <a:cs typeface="Arial" charset="0"/>
              </a:rPr>
              <a:t> P Class A </a:t>
            </a:r>
            <a:r>
              <a:rPr lang="mr-IN" sz="1000" b="1" dirty="0">
                <a:latin typeface="Arial" charset="0"/>
                <a:ea typeface="Arial" charset="0"/>
                <a:cs typeface="Arial" charset="0"/>
              </a:rPr>
              <a:t>–</a:t>
            </a:r>
            <a:r>
              <a:rPr lang="en-US" sz="1000" b="1" dirty="0">
                <a:latin typeface="Arial" charset="0"/>
                <a:ea typeface="Arial" charset="0"/>
                <a:cs typeface="Arial" charset="0"/>
              </a:rPr>
              <a:t> RF00010</a:t>
            </a:r>
            <a:endParaRPr lang="en-US" sz="1600" b="1" dirty="0">
              <a:latin typeface="Arial" charset="0"/>
              <a:ea typeface="Arial" charset="0"/>
              <a:cs typeface="Arial" charset="0"/>
            </a:endParaRPr>
          </a:p>
        </p:txBody>
      </p:sp>
      <p:sp>
        <p:nvSpPr>
          <p:cNvPr id="18" name="TextBox 17"/>
          <p:cNvSpPr txBox="1"/>
          <p:nvPr/>
        </p:nvSpPr>
        <p:spPr>
          <a:xfrm>
            <a:off x="585796" y="3159077"/>
            <a:ext cx="2852474" cy="500137"/>
          </a:xfrm>
          <a:prstGeom prst="rect">
            <a:avLst/>
          </a:prstGeom>
          <a:noFill/>
        </p:spPr>
        <p:txBody>
          <a:bodyPr wrap="square" rtlCol="0">
            <a:spAutoFit/>
          </a:bodyPr>
          <a:lstStyle/>
          <a:p>
            <a:r>
              <a:rPr lang="en-US" sz="1600" b="1" dirty="0">
                <a:latin typeface="Arial" charset="0"/>
                <a:ea typeface="Arial" charset="0"/>
                <a:cs typeface="Arial" charset="0"/>
              </a:rPr>
              <a:t>D </a:t>
            </a:r>
          </a:p>
          <a:p>
            <a:r>
              <a:rPr lang="en-US" sz="1000" b="1" dirty="0">
                <a:latin typeface="Arial" charset="0"/>
                <a:ea typeface="Arial" charset="0"/>
                <a:cs typeface="Arial" charset="0"/>
              </a:rPr>
              <a:t>Transfer-messenger RNA </a:t>
            </a:r>
            <a:r>
              <a:rPr lang="mr-IN" sz="1000" b="1" dirty="0">
                <a:latin typeface="Arial" charset="0"/>
                <a:ea typeface="Arial" charset="0"/>
                <a:cs typeface="Arial" charset="0"/>
              </a:rPr>
              <a:t>–</a:t>
            </a:r>
            <a:r>
              <a:rPr lang="en-US" sz="1000" b="1" dirty="0">
                <a:latin typeface="Arial" charset="0"/>
                <a:ea typeface="Arial" charset="0"/>
                <a:cs typeface="Arial" charset="0"/>
              </a:rPr>
              <a:t> RF00023</a:t>
            </a:r>
            <a:endParaRPr lang="en-US" sz="1600" b="1" dirty="0">
              <a:latin typeface="Arial" charset="0"/>
              <a:ea typeface="Arial" charset="0"/>
              <a:cs typeface="Arial" charset="0"/>
            </a:endParaRPr>
          </a:p>
        </p:txBody>
      </p:sp>
      <p:pic>
        <p:nvPicPr>
          <p:cNvPr id="19" name="Picture 18"/>
          <p:cNvPicPr>
            <a:picLocks noChangeAspect="1"/>
          </p:cNvPicPr>
          <p:nvPr/>
        </p:nvPicPr>
        <p:blipFill rotWithShape="1">
          <a:blip r:embed="rId5">
            <a:extLst>
              <a:ext uri="{28A0092B-C50C-407E-A947-70E740481C1C}">
                <a14:useLocalDpi xmlns:a14="http://schemas.microsoft.com/office/drawing/2010/main" val="0"/>
              </a:ext>
            </a:extLst>
          </a:blip>
          <a:srcRect l="78125" b="88461"/>
          <a:stretch/>
        </p:blipFill>
        <p:spPr>
          <a:xfrm>
            <a:off x="4641915" y="2624000"/>
            <a:ext cx="1014414" cy="535076"/>
          </a:xfrm>
          <a:prstGeom prst="rect">
            <a:avLst/>
          </a:prstGeom>
        </p:spPr>
      </p:pic>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l="84973" t="2952" r="9230" b="3668"/>
          <a:stretch/>
        </p:blipFill>
        <p:spPr>
          <a:xfrm>
            <a:off x="5006414" y="3468800"/>
            <a:ext cx="142709" cy="730931"/>
          </a:xfrm>
          <a:prstGeom prst="rect">
            <a:avLst/>
          </a:prstGeom>
        </p:spPr>
      </p:pic>
      <p:sp>
        <p:nvSpPr>
          <p:cNvPr id="21" name="TextBox 20"/>
          <p:cNvSpPr txBox="1"/>
          <p:nvPr/>
        </p:nvSpPr>
        <p:spPr>
          <a:xfrm>
            <a:off x="4801872" y="3293652"/>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2" name="TextBox 21"/>
          <p:cNvSpPr txBox="1"/>
          <p:nvPr/>
        </p:nvSpPr>
        <p:spPr>
          <a:xfrm>
            <a:off x="4811476" y="4227586"/>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3" name="Rectangle 22"/>
          <p:cNvSpPr/>
          <p:nvPr/>
        </p:nvSpPr>
        <p:spPr>
          <a:xfrm rot="18818471">
            <a:off x="920340" y="2644395"/>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rot="18818471">
            <a:off x="982270" y="2298223"/>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rot="18818471">
            <a:off x="2853490" y="2633697"/>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rot="18818471">
            <a:off x="2918315" y="2298222"/>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18818471">
            <a:off x="2258897" y="1354579"/>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rot="18818471">
            <a:off x="1902310" y="1399074"/>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rot="18818471">
            <a:off x="4221209" y="1338961"/>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rot="18818471">
            <a:off x="3849643" y="1399074"/>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rot="18858351">
            <a:off x="891588" y="4056685"/>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rot="18858351">
            <a:off x="1384478" y="4612848"/>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rot="18858351">
            <a:off x="1649763" y="4827334"/>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18858351">
            <a:off x="1875545" y="5075687"/>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rot="18858351">
            <a:off x="2889715" y="4113134"/>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rot="18858351">
            <a:off x="3334631" y="4612849"/>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rot="18858351">
            <a:off x="3560412" y="4837639"/>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rot="18858351">
            <a:off x="3806041" y="5083996"/>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4691667" y="2422621"/>
            <a:ext cx="220409" cy="124398"/>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889351" y="2392487"/>
            <a:ext cx="1026506" cy="184666"/>
          </a:xfrm>
          <a:prstGeom prst="rect">
            <a:avLst/>
          </a:prstGeom>
          <a:noFill/>
        </p:spPr>
        <p:txBody>
          <a:bodyPr wrap="square" rtlCol="0">
            <a:spAutoFit/>
          </a:bodyPr>
          <a:lstStyle/>
          <a:p>
            <a:r>
              <a:rPr lang="en-US" sz="600" smtClean="0">
                <a:latin typeface="Arial" charset="0"/>
                <a:ea typeface="Arial" charset="0"/>
                <a:cs typeface="Arial" charset="0"/>
              </a:rPr>
              <a:t>Pseudoknot annotation</a:t>
            </a:r>
            <a:endParaRPr lang="en-US" sz="600" dirty="0">
              <a:latin typeface="Arial" charset="0"/>
              <a:ea typeface="Arial" charset="0"/>
              <a:cs typeface="Arial" charset="0"/>
            </a:endParaRPr>
          </a:p>
        </p:txBody>
      </p:sp>
      <p:sp>
        <p:nvSpPr>
          <p:cNvPr id="41" name="TextBox 40"/>
          <p:cNvSpPr txBox="1"/>
          <p:nvPr/>
        </p:nvSpPr>
        <p:spPr>
          <a:xfrm>
            <a:off x="1098169" y="2628563"/>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smtClean="0">
                <a:solidFill>
                  <a:schemeClr val="accent3">
                    <a:lumMod val="75000"/>
                  </a:schemeClr>
                </a:solidFill>
                <a:latin typeface="Arial" charset="0"/>
                <a:ea typeface="Arial" charset="0"/>
                <a:cs typeface="Arial" charset="0"/>
              </a:rPr>
              <a:t>1</a:t>
            </a:r>
            <a:r>
              <a:rPr lang="en-US" sz="900" b="1" baseline="30000" dirty="0" smtClean="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2" name="TextBox 41"/>
          <p:cNvSpPr txBox="1"/>
          <p:nvPr/>
        </p:nvSpPr>
        <p:spPr>
          <a:xfrm>
            <a:off x="699921" y="2162812"/>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smtClean="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3" name="TextBox 42"/>
          <p:cNvSpPr txBox="1"/>
          <p:nvPr/>
        </p:nvSpPr>
        <p:spPr>
          <a:xfrm>
            <a:off x="2193164" y="1536096"/>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smtClean="0">
                <a:solidFill>
                  <a:schemeClr val="accent3">
                    <a:lumMod val="75000"/>
                  </a:schemeClr>
                </a:solidFill>
                <a:latin typeface="Arial" charset="0"/>
                <a:ea typeface="Arial" charset="0"/>
                <a:cs typeface="Arial" charset="0"/>
              </a:rPr>
              <a:t>1</a:t>
            </a:r>
            <a:r>
              <a:rPr lang="en-US" sz="900" b="1" baseline="30000" dirty="0" smtClean="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4" name="TextBox 43"/>
          <p:cNvSpPr txBox="1"/>
          <p:nvPr/>
        </p:nvSpPr>
        <p:spPr>
          <a:xfrm>
            <a:off x="1765540" y="1147818"/>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smtClean="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5" name="TextBox 44"/>
          <p:cNvSpPr txBox="1"/>
          <p:nvPr/>
        </p:nvSpPr>
        <p:spPr>
          <a:xfrm>
            <a:off x="899407" y="3759511"/>
            <a:ext cx="652764" cy="230832"/>
          </a:xfrm>
          <a:prstGeom prst="rect">
            <a:avLst/>
          </a:prstGeom>
          <a:noFill/>
        </p:spPr>
        <p:txBody>
          <a:bodyPr wrap="square" rtlCol="0">
            <a:spAutoFit/>
          </a:bodyPr>
          <a:lstStyle/>
          <a:p>
            <a:r>
              <a:rPr lang="en-US" sz="900" b="1" smtClean="0">
                <a:solidFill>
                  <a:schemeClr val="accent3">
                    <a:lumMod val="75000"/>
                  </a:schemeClr>
                </a:solidFill>
                <a:latin typeface="Arial" charset="0"/>
                <a:ea typeface="Arial" charset="0"/>
                <a:cs typeface="Arial" charset="0"/>
              </a:rPr>
              <a:t>P</a:t>
            </a:r>
            <a:r>
              <a:rPr lang="en-US" sz="900" b="1" baseline="-25000" smtClean="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6" name="TextBox 45"/>
          <p:cNvSpPr txBox="1"/>
          <p:nvPr/>
        </p:nvSpPr>
        <p:spPr>
          <a:xfrm>
            <a:off x="1518549" y="4247726"/>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smtClean="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7" name="TextBox 46"/>
          <p:cNvSpPr txBox="1"/>
          <p:nvPr/>
        </p:nvSpPr>
        <p:spPr>
          <a:xfrm>
            <a:off x="1862949" y="4491077"/>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3</a:t>
            </a:r>
            <a:r>
              <a:rPr lang="en-US" sz="900" b="1" baseline="30000" dirty="0" smtClean="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8" name="TextBox 47"/>
          <p:cNvSpPr txBox="1"/>
          <p:nvPr/>
        </p:nvSpPr>
        <p:spPr>
          <a:xfrm>
            <a:off x="2171313" y="4790189"/>
            <a:ext cx="652764" cy="230832"/>
          </a:xfrm>
          <a:prstGeom prst="rect">
            <a:avLst/>
          </a:prstGeom>
          <a:noFill/>
        </p:spPr>
        <p:txBody>
          <a:bodyPr wrap="square" rtlCol="0">
            <a:spAutoFit/>
          </a:bodyPr>
          <a:lstStyle/>
          <a:p>
            <a:r>
              <a:rPr lang="en-US" sz="900" b="1" dirty="0" smtClean="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4</a:t>
            </a:r>
            <a:r>
              <a:rPr lang="en-US" sz="900" b="1" baseline="30000" dirty="0" smtClean="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5764615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0" y="5958122"/>
            <a:ext cx="5943600" cy="261610"/>
          </a:xfrm>
          <a:prstGeom prst="rect">
            <a:avLst/>
          </a:prstGeom>
          <a:noFill/>
        </p:spPr>
        <p:txBody>
          <a:bodyPr wrap="square" rtlCol="0">
            <a:spAutoFit/>
          </a:bodyPr>
          <a:lstStyle/>
          <a:p>
            <a:r>
              <a:rPr lang="en-US" sz="1100" b="1" dirty="0" smtClean="0">
                <a:latin typeface="Arial" charset="0"/>
                <a:ea typeface="Arial" charset="0"/>
                <a:cs typeface="Arial" charset="0"/>
              </a:rPr>
              <a:t>Figure 7: (continued on next page)</a:t>
            </a:r>
            <a:endParaRPr lang="en-US" sz="1100" b="1" dirty="0">
              <a:latin typeface="Arial" charset="0"/>
              <a:ea typeface="Arial" charset="0"/>
              <a:cs typeface="Arial"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20" y="3520998"/>
            <a:ext cx="4169664" cy="2084832"/>
          </a:xfrm>
          <a:prstGeom prst="rect">
            <a:avLst/>
          </a:prstGeom>
        </p:spPr>
      </p:pic>
      <p:sp>
        <p:nvSpPr>
          <p:cNvPr id="17" name="TextBox 16"/>
          <p:cNvSpPr txBox="1"/>
          <p:nvPr/>
        </p:nvSpPr>
        <p:spPr>
          <a:xfrm>
            <a:off x="369811" y="484037"/>
            <a:ext cx="2822461" cy="338554"/>
          </a:xfrm>
          <a:prstGeom prst="rect">
            <a:avLst/>
          </a:prstGeom>
          <a:noFill/>
        </p:spPr>
        <p:txBody>
          <a:bodyPr wrap="square" rtlCol="0">
            <a:spAutoFit/>
          </a:bodyPr>
          <a:lstStyle/>
          <a:p>
            <a:r>
              <a:rPr lang="en-US" sz="1600" b="1" dirty="0" smtClean="0"/>
              <a:t>A - </a:t>
            </a:r>
            <a:r>
              <a:rPr lang="en-US" sz="1050" dirty="0" err="1" smtClean="0">
                <a:latin typeface="Arial" charset="0"/>
                <a:ea typeface="Arial" charset="0"/>
                <a:cs typeface="Arial" charset="0"/>
              </a:rPr>
              <a:t>tRNA</a:t>
            </a:r>
            <a:r>
              <a:rPr lang="en-US" sz="1050" dirty="0" smtClean="0">
                <a:latin typeface="Arial" charset="0"/>
                <a:ea typeface="Arial" charset="0"/>
                <a:cs typeface="Arial" charset="0"/>
              </a:rPr>
              <a:t> </a:t>
            </a:r>
            <a:r>
              <a:rPr lang="en-US" sz="1050" dirty="0" smtClean="0">
                <a:latin typeface="Arial" charset="0"/>
                <a:ea typeface="Arial" charset="0"/>
                <a:cs typeface="Arial" charset="0"/>
              </a:rPr>
              <a:t>(RF00005)</a:t>
            </a:r>
            <a:endParaRPr lang="en-US" sz="1000" dirty="0">
              <a:latin typeface="Arial" charset="0"/>
              <a:ea typeface="Arial" charset="0"/>
              <a:cs typeface="Arial" charset="0"/>
            </a:endParaRPr>
          </a:p>
        </p:txBody>
      </p:sp>
      <p:sp>
        <p:nvSpPr>
          <p:cNvPr id="18" name="TextBox 17"/>
          <p:cNvSpPr txBox="1"/>
          <p:nvPr/>
        </p:nvSpPr>
        <p:spPr>
          <a:xfrm>
            <a:off x="369811" y="3141923"/>
            <a:ext cx="2660703" cy="338554"/>
          </a:xfrm>
          <a:prstGeom prst="rect">
            <a:avLst/>
          </a:prstGeom>
          <a:noFill/>
        </p:spPr>
        <p:txBody>
          <a:bodyPr wrap="square" rtlCol="0">
            <a:spAutoFit/>
          </a:bodyPr>
          <a:lstStyle/>
          <a:p>
            <a:r>
              <a:rPr lang="en-US" sz="1600" b="1" dirty="0" smtClean="0"/>
              <a:t>B - </a:t>
            </a:r>
            <a:r>
              <a:rPr lang="en-US" sz="1050" dirty="0" smtClean="0">
                <a:latin typeface="Arial" charset="0"/>
                <a:ea typeface="Arial" charset="0"/>
                <a:cs typeface="Arial" charset="0"/>
              </a:rPr>
              <a:t>Glycine Riboswitch (RF00504</a:t>
            </a:r>
            <a:r>
              <a:rPr lang="en-US" sz="1050" dirty="0" smtClean="0">
                <a:latin typeface="Arial" charset="0"/>
                <a:ea typeface="Arial" charset="0"/>
                <a:cs typeface="Arial" charset="0"/>
              </a:rPr>
              <a:t>)</a:t>
            </a:r>
            <a:endParaRPr lang="en-US" sz="1000" dirty="0">
              <a:latin typeface="Arial" charset="0"/>
              <a:ea typeface="Arial" charset="0"/>
              <a:cs typeface="Arial" charset="0"/>
            </a:endParaRPr>
          </a:p>
        </p:txBody>
      </p:sp>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811" y="894396"/>
            <a:ext cx="4169664" cy="2084832"/>
          </a:xfrm>
          <a:prstGeom prst="rect">
            <a:avLst/>
          </a:prstGeom>
        </p:spPr>
      </p:pic>
      <p:grpSp>
        <p:nvGrpSpPr>
          <p:cNvPr id="30" name="Group 29"/>
          <p:cNvGrpSpPr/>
          <p:nvPr/>
        </p:nvGrpSpPr>
        <p:grpSpPr>
          <a:xfrm>
            <a:off x="4736051" y="410695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smtClean="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smtClean="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smtClean="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4476631" y="285610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smtClean="0">
                  <a:latin typeface="Arial" charset="0"/>
                  <a:ea typeface="Arial" charset="0"/>
                  <a:cs typeface="Arial" charset="0"/>
                </a:rPr>
                <a:t>High </a:t>
              </a:r>
              <a:r>
                <a:rPr lang="en-US" sz="600" smtClean="0">
                  <a:latin typeface="Arial" charset="0"/>
                  <a:ea typeface="Arial" charset="0"/>
                  <a:cs typeface="Arial" charset="0"/>
                </a:rPr>
                <a:t>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smtClean="0">
                  <a:latin typeface="Arial" charset="0"/>
                  <a:ea typeface="Arial" charset="0"/>
                  <a:cs typeface="Arial" charset="0"/>
                </a:rPr>
                <a:t>Low R-scape score</a:t>
              </a:r>
              <a:endParaRPr lang="en-US" sz="600" dirty="0">
                <a:latin typeface="Arial" charset="0"/>
                <a:ea typeface="Arial" charset="0"/>
                <a:cs typeface="Arial" charset="0"/>
              </a:endParaRPr>
            </a:p>
          </p:txBody>
        </p:sp>
      </p:grpSp>
      <p:grpSp>
        <p:nvGrpSpPr>
          <p:cNvPr id="51" name="Group 50"/>
          <p:cNvGrpSpPr/>
          <p:nvPr/>
        </p:nvGrpSpPr>
        <p:grpSpPr>
          <a:xfrm>
            <a:off x="4746962" y="232758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smtClean="0">
                  <a:latin typeface="Arial" charset="0"/>
                  <a:ea typeface="Arial" charset="0"/>
                  <a:cs typeface="Arial" charset="0"/>
                </a:rPr>
                <a:t>SoM</a:t>
              </a:r>
              <a:r>
                <a:rPr lang="en-US" sz="600" dirty="0" smtClean="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smtClean="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59531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811" y="894396"/>
            <a:ext cx="4169664" cy="208483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811" y="3520998"/>
            <a:ext cx="4169664" cy="2084832"/>
          </a:xfrm>
          <a:prstGeom prst="rect">
            <a:avLst/>
          </a:prstGeom>
        </p:spPr>
      </p:pic>
      <p:sp>
        <p:nvSpPr>
          <p:cNvPr id="10" name="TextBox 9"/>
          <p:cNvSpPr txBox="1"/>
          <p:nvPr/>
        </p:nvSpPr>
        <p:spPr>
          <a:xfrm>
            <a:off x="0" y="5958122"/>
            <a:ext cx="5943600" cy="1785104"/>
          </a:xfrm>
          <a:prstGeom prst="rect">
            <a:avLst/>
          </a:prstGeom>
          <a:noFill/>
        </p:spPr>
        <p:txBody>
          <a:bodyPr wrap="square" rtlCol="0">
            <a:spAutoFit/>
          </a:bodyPr>
          <a:lstStyle/>
          <a:p>
            <a:pPr algn="just"/>
            <a:r>
              <a:rPr lang="en-US" sz="1100" b="1" dirty="0" smtClean="0">
                <a:latin typeface="Arial" charset="0"/>
                <a:ea typeface="Arial" charset="0"/>
                <a:cs typeface="Arial" charset="0"/>
              </a:rPr>
              <a:t>Figure 7: </a:t>
            </a:r>
            <a:r>
              <a:rPr lang="en-US" sz="1100" dirty="0" smtClean="0">
                <a:latin typeface="Arial" charset="0"/>
                <a:ea typeface="Arial" charset="0"/>
                <a:cs typeface="Arial" charset="0"/>
              </a:rPr>
              <a:t>(Left) Graphs showing the ranked TPR the top contacts predicted and (right)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(blue) compared to R-scape scores (red) with WC annotated base pairs that R-scape does not find also plotted (purple stars). Results are plotted for (A)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(B) Glycine Riboswitch - RF00504, </a:t>
            </a:r>
            <a:r>
              <a:rPr lang="de-DE" sz="1100" dirty="0" smtClean="0">
                <a:latin typeface="Arial" charset="0"/>
                <a:ea typeface="Arial" charset="0"/>
                <a:cs typeface="Arial" charset="0"/>
              </a:rPr>
              <a:t>(C) </a:t>
            </a:r>
            <a:r>
              <a:rPr lang="de-DE" sz="1100" dirty="0" err="1" smtClean="0">
                <a:latin typeface="Arial" charset="0"/>
                <a:ea typeface="Arial" charset="0"/>
                <a:cs typeface="Arial" charset="0"/>
              </a:rPr>
              <a:t>Bacterial</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RNase</a:t>
            </a:r>
            <a:r>
              <a:rPr lang="de-DE" sz="1100" dirty="0" smtClean="0">
                <a:latin typeface="Arial" charset="0"/>
                <a:ea typeface="Arial" charset="0"/>
                <a:cs typeface="Arial" charset="0"/>
              </a:rPr>
              <a:t> P Class A </a:t>
            </a:r>
            <a:r>
              <a:rPr lang="mr-IN" sz="1100" dirty="0" smtClean="0">
                <a:latin typeface="Arial" charset="0"/>
                <a:ea typeface="Arial" charset="0"/>
                <a:cs typeface="Arial" charset="0"/>
              </a:rPr>
              <a:t>–</a:t>
            </a:r>
            <a:r>
              <a:rPr lang="de-DE" sz="1100" dirty="0" smtClean="0">
                <a:latin typeface="Arial" charset="0"/>
                <a:ea typeface="Arial" charset="0"/>
                <a:cs typeface="Arial" charset="0"/>
              </a:rPr>
              <a:t> RF00010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(D) transfer-</a:t>
            </a:r>
            <a:r>
              <a:rPr lang="de-DE" sz="1100" dirty="0" err="1" smtClean="0">
                <a:latin typeface="Arial" charset="0"/>
                <a:ea typeface="Arial" charset="0"/>
                <a:cs typeface="Arial" charset="0"/>
              </a:rPr>
              <a:t>messenger</a:t>
            </a:r>
            <a:r>
              <a:rPr lang="de-DE" sz="1100" dirty="0" smtClean="0">
                <a:latin typeface="Arial" charset="0"/>
                <a:ea typeface="Arial" charset="0"/>
                <a:cs typeface="Arial" charset="0"/>
              </a:rPr>
              <a:t> RNA (</a:t>
            </a:r>
            <a:r>
              <a:rPr lang="de-DE" sz="1100" dirty="0" err="1" smtClean="0">
                <a:latin typeface="Arial" charset="0"/>
                <a:ea typeface="Arial" charset="0"/>
                <a:cs typeface="Arial" charset="0"/>
              </a:rPr>
              <a:t>tmRNA</a:t>
            </a:r>
            <a:r>
              <a:rPr lang="de-DE" sz="1100" dirty="0" smtClean="0">
                <a:latin typeface="Arial" charset="0"/>
                <a:ea typeface="Arial" charset="0"/>
                <a:cs typeface="Arial" charset="0"/>
              </a:rPr>
              <a:t>) - RF00023. </a:t>
            </a:r>
            <a:r>
              <a:rPr lang="de-DE" sz="1100" dirty="0" err="1" smtClean="0">
                <a:latin typeface="Arial" charset="0"/>
                <a:ea typeface="Arial" charset="0"/>
                <a:cs typeface="Arial" charset="0"/>
              </a:rPr>
              <a:t>Ranked</a:t>
            </a:r>
            <a:r>
              <a:rPr lang="de-DE" sz="1100" dirty="0" smtClean="0">
                <a:latin typeface="Arial" charset="0"/>
                <a:ea typeface="Arial" charset="0"/>
                <a:cs typeface="Arial" charset="0"/>
              </a:rPr>
              <a:t> TPRs </a:t>
            </a:r>
            <a:r>
              <a:rPr lang="de-DE" sz="1100" dirty="0" err="1" smtClean="0">
                <a:latin typeface="Arial" charset="0"/>
                <a:ea typeface="Arial" charset="0"/>
                <a:cs typeface="Arial" charset="0"/>
              </a:rPr>
              <a:t>are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plotted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top C </a:t>
            </a:r>
            <a:r>
              <a:rPr lang="de-DE" sz="1100" dirty="0" err="1" smtClean="0">
                <a:latin typeface="Arial" charset="0"/>
                <a:ea typeface="Arial" charset="0"/>
                <a:cs typeface="Arial" charset="0"/>
              </a:rPr>
              <a:t>SoM</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scores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scores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where</a:t>
            </a:r>
            <a:r>
              <a:rPr lang="de-DE" sz="1100" dirty="0" smtClean="0">
                <a:latin typeface="Arial" charset="0"/>
                <a:ea typeface="Arial" charset="0"/>
                <a:cs typeface="Arial" charset="0"/>
              </a:rPr>
              <a:t> C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total </a:t>
            </a:r>
            <a:r>
              <a:rPr lang="de-DE" sz="1100" dirty="0" err="1" smtClean="0">
                <a:latin typeface="Arial" charset="0"/>
                <a:ea typeface="Arial" charset="0"/>
                <a:cs typeface="Arial" charset="0"/>
              </a:rPr>
              <a:t>number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of</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base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pairs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predicted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by</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The TPR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 </a:t>
            </a:r>
            <a:r>
              <a:rPr lang="de-DE" sz="1100" dirty="0" err="1" smtClean="0">
                <a:latin typeface="Arial" charset="0"/>
                <a:ea typeface="Arial" charset="0"/>
                <a:cs typeface="Arial" charset="0"/>
              </a:rPr>
              <a:t>metric</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of</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how</a:t>
            </a:r>
            <a:r>
              <a:rPr lang="de-DE" sz="1100" dirty="0" smtClean="0">
                <a:latin typeface="Arial" charset="0"/>
                <a:ea typeface="Arial" charset="0"/>
                <a:cs typeface="Arial" charset="0"/>
              </a:rPr>
              <a:t> sensitive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model</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to</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finding</a:t>
            </a:r>
            <a:r>
              <a:rPr lang="de-DE" sz="1100" dirty="0" smtClean="0">
                <a:latin typeface="Arial" charset="0"/>
                <a:ea typeface="Arial" charset="0"/>
                <a:cs typeface="Arial" charset="0"/>
              </a:rPr>
              <a:t> WC </a:t>
            </a:r>
            <a:r>
              <a:rPr lang="de-DE" sz="1100" dirty="0" err="1" smtClean="0">
                <a:latin typeface="Arial" charset="0"/>
                <a:ea typeface="Arial" charset="0"/>
                <a:cs typeface="Arial" charset="0"/>
              </a:rPr>
              <a:t>annotated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base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pairs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tRNA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RNase</a:t>
            </a:r>
            <a:r>
              <a:rPr lang="de-DE" sz="1100" dirty="0" smtClean="0">
                <a:latin typeface="Arial" charset="0"/>
                <a:ea typeface="Arial" charset="0"/>
                <a:cs typeface="Arial" charset="0"/>
              </a:rPr>
              <a:t> P,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seems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to</a:t>
            </a:r>
            <a:r>
              <a:rPr lang="de-DE" sz="1100" dirty="0">
                <a:latin typeface="Arial" charset="0"/>
                <a:ea typeface="Arial" charset="0"/>
                <a:cs typeface="Arial" charset="0"/>
              </a:rPr>
              <a:t> </a:t>
            </a:r>
            <a:r>
              <a:rPr lang="de-DE" sz="1100" dirty="0" err="1" smtClean="0">
                <a:latin typeface="Arial" charset="0"/>
                <a:ea typeface="Arial" charset="0"/>
                <a:cs typeface="Arial" charset="0"/>
              </a:rPr>
              <a:t>have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similar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performance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to</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learning</a:t>
            </a:r>
            <a:r>
              <a:rPr lang="de-DE" sz="1100" dirty="0">
                <a:latin typeface="Arial" charset="0"/>
                <a:ea typeface="Arial" charset="0"/>
                <a:cs typeface="Arial" charset="0"/>
              </a:rPr>
              <a:t> </a:t>
            </a:r>
            <a:r>
              <a:rPr lang="de-DE" sz="1100" dirty="0" smtClean="0">
                <a:latin typeface="Arial" charset="0"/>
                <a:ea typeface="Arial" charset="0"/>
                <a:cs typeface="Arial" charset="0"/>
              </a:rPr>
              <a:t>a </a:t>
            </a:r>
            <a:r>
              <a:rPr lang="de-DE" sz="1100" dirty="0" err="1" smtClean="0">
                <a:latin typeface="Arial" charset="0"/>
                <a:ea typeface="Arial" charset="0"/>
                <a:cs typeface="Arial" charset="0"/>
              </a:rPr>
              <a:t>similar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amount</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of</a:t>
            </a:r>
            <a:r>
              <a:rPr lang="de-DE" sz="1100" dirty="0" smtClean="0">
                <a:latin typeface="Arial" charset="0"/>
                <a:ea typeface="Arial" charset="0"/>
                <a:cs typeface="Arial" charset="0"/>
              </a:rPr>
              <a:t> WC </a:t>
            </a:r>
            <a:r>
              <a:rPr lang="de-DE" sz="1100" dirty="0" err="1" smtClean="0">
                <a:latin typeface="Arial" charset="0"/>
                <a:ea typeface="Arial" charset="0"/>
                <a:cs typeface="Arial" charset="0"/>
              </a:rPr>
              <a:t>base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pairs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Glycine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Riboswitch</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tmRNA</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outperforms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slightly</a:t>
            </a:r>
            <a:r>
              <a:rPr lang="de-DE" sz="1100" dirty="0" smtClean="0">
                <a:latin typeface="Arial" charset="0"/>
                <a:ea typeface="Arial" charset="0"/>
                <a:cs typeface="Arial" charset="0"/>
              </a:rPr>
              <a:t>. </a:t>
            </a:r>
            <a:endParaRPr lang="en-US" sz="1100" b="1" dirty="0">
              <a:latin typeface="Arial" charset="0"/>
              <a:ea typeface="Arial" charset="0"/>
              <a:cs typeface="Arial" charset="0"/>
            </a:endParaRPr>
          </a:p>
        </p:txBody>
      </p:sp>
      <p:sp>
        <p:nvSpPr>
          <p:cNvPr id="13" name="TextBox 12"/>
          <p:cNvSpPr txBox="1"/>
          <p:nvPr/>
        </p:nvSpPr>
        <p:spPr>
          <a:xfrm>
            <a:off x="369811" y="484037"/>
            <a:ext cx="2822461" cy="338554"/>
          </a:xfrm>
          <a:prstGeom prst="rect">
            <a:avLst/>
          </a:prstGeom>
          <a:noFill/>
        </p:spPr>
        <p:txBody>
          <a:bodyPr wrap="square" rtlCol="0">
            <a:spAutoFit/>
          </a:bodyPr>
          <a:lstStyle/>
          <a:p>
            <a:r>
              <a:rPr lang="en-US" sz="1600" b="1" dirty="0"/>
              <a:t>C</a:t>
            </a:r>
            <a:r>
              <a:rPr lang="en-US" sz="1600" b="1" dirty="0" smtClean="0"/>
              <a:t> </a:t>
            </a:r>
            <a:r>
              <a:rPr lang="mr-IN" sz="1600" b="1" dirty="0" smtClean="0"/>
              <a:t>-</a:t>
            </a:r>
            <a:r>
              <a:rPr lang="en-US" sz="1600" b="1" dirty="0" smtClean="0"/>
              <a:t> </a:t>
            </a:r>
            <a:r>
              <a:rPr lang="en-US" sz="1050" dirty="0" smtClean="0">
                <a:latin typeface="Arial" charset="0"/>
                <a:ea typeface="Arial" charset="0"/>
                <a:cs typeface="Arial" charset="0"/>
              </a:rPr>
              <a:t>bacterial RNase P Class A (RF00010)</a:t>
            </a:r>
            <a:endParaRPr lang="en-US" sz="1000" dirty="0">
              <a:latin typeface="Arial" charset="0"/>
              <a:ea typeface="Arial" charset="0"/>
              <a:cs typeface="Arial" charset="0"/>
            </a:endParaRPr>
          </a:p>
        </p:txBody>
      </p:sp>
      <p:sp>
        <p:nvSpPr>
          <p:cNvPr id="14" name="TextBox 13"/>
          <p:cNvSpPr txBox="1"/>
          <p:nvPr/>
        </p:nvSpPr>
        <p:spPr>
          <a:xfrm>
            <a:off x="369811" y="3141923"/>
            <a:ext cx="2660703" cy="338554"/>
          </a:xfrm>
          <a:prstGeom prst="rect">
            <a:avLst/>
          </a:prstGeom>
          <a:noFill/>
        </p:spPr>
        <p:txBody>
          <a:bodyPr wrap="square" rtlCol="0">
            <a:spAutoFit/>
          </a:bodyPr>
          <a:lstStyle/>
          <a:p>
            <a:r>
              <a:rPr lang="en-US" sz="1600" b="1" dirty="0"/>
              <a:t>D</a:t>
            </a:r>
            <a:r>
              <a:rPr lang="en-US" sz="1600" b="1" dirty="0" smtClean="0"/>
              <a:t> </a:t>
            </a:r>
            <a:r>
              <a:rPr lang="mr-IN" sz="1600" b="1" dirty="0" smtClean="0"/>
              <a:t>-</a:t>
            </a:r>
            <a:r>
              <a:rPr lang="en-US" sz="1600" b="1" dirty="0" smtClean="0"/>
              <a:t> </a:t>
            </a:r>
            <a:r>
              <a:rPr lang="en-US" sz="1050" dirty="0" smtClean="0">
                <a:latin typeface="Arial" charset="0"/>
                <a:ea typeface="Arial" charset="0"/>
                <a:cs typeface="Arial" charset="0"/>
              </a:rPr>
              <a:t>transfer-messenger RNA (RF00023)</a:t>
            </a:r>
            <a:endParaRPr lang="en-US" sz="1000" dirty="0">
              <a:latin typeface="Arial" charset="0"/>
              <a:ea typeface="Arial" charset="0"/>
              <a:cs typeface="Arial" charset="0"/>
            </a:endParaRPr>
          </a:p>
        </p:txBody>
      </p:sp>
      <p:grpSp>
        <p:nvGrpSpPr>
          <p:cNvPr id="15" name="Group 14"/>
          <p:cNvGrpSpPr/>
          <p:nvPr/>
        </p:nvGrpSpPr>
        <p:grpSpPr>
          <a:xfrm>
            <a:off x="4736051" y="4106954"/>
            <a:ext cx="922957" cy="496413"/>
            <a:chOff x="4632727" y="3008978"/>
            <a:chExt cx="922957" cy="496413"/>
          </a:xfrm>
        </p:grpSpPr>
        <p:sp>
          <p:nvSpPr>
            <p:cNvPr id="16" name="Rounded Rectangle 15"/>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5-Point Star 18"/>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4724400" y="3008978"/>
              <a:ext cx="587375" cy="184666"/>
            </a:xfrm>
            <a:prstGeom prst="rect">
              <a:avLst/>
            </a:prstGeom>
            <a:noFill/>
          </p:spPr>
          <p:txBody>
            <a:bodyPr wrap="square" rtlCol="0">
              <a:spAutoFit/>
            </a:bodyPr>
            <a:lstStyle/>
            <a:p>
              <a:r>
                <a:rPr lang="en-US" sz="600" smtClean="0">
                  <a:latin typeface="Arial" charset="0"/>
                  <a:ea typeface="Arial" charset="0"/>
                  <a:cs typeface="Arial" charset="0"/>
                </a:rPr>
                <a:t>SoM</a:t>
              </a:r>
              <a:endParaRPr lang="en-US" sz="700" dirty="0">
                <a:latin typeface="Arial" charset="0"/>
                <a:ea typeface="Arial" charset="0"/>
                <a:cs typeface="Arial" charset="0"/>
              </a:endParaRPr>
            </a:p>
          </p:txBody>
        </p:sp>
        <p:sp>
          <p:nvSpPr>
            <p:cNvPr id="21" name="TextBox 20"/>
            <p:cNvSpPr txBox="1"/>
            <p:nvPr/>
          </p:nvSpPr>
          <p:spPr>
            <a:xfrm>
              <a:off x="4724400" y="3117803"/>
              <a:ext cx="827126" cy="184666"/>
            </a:xfrm>
            <a:prstGeom prst="rect">
              <a:avLst/>
            </a:prstGeom>
            <a:noFill/>
          </p:spPr>
          <p:txBody>
            <a:bodyPr wrap="square" rtlCol="0">
              <a:spAutoFit/>
            </a:bodyPr>
            <a:lstStyle/>
            <a:p>
              <a:r>
                <a:rPr lang="en-US" sz="600" smtClean="0">
                  <a:latin typeface="Arial" charset="0"/>
                  <a:ea typeface="Arial" charset="0"/>
                  <a:cs typeface="Arial" charset="0"/>
                </a:rPr>
                <a:t>R-scape scores</a:t>
              </a:r>
              <a:endParaRPr lang="en-US" sz="700" dirty="0">
                <a:latin typeface="Arial" charset="0"/>
                <a:ea typeface="Arial" charset="0"/>
                <a:cs typeface="Arial" charset="0"/>
              </a:endParaRPr>
            </a:p>
          </p:txBody>
        </p:sp>
        <p:sp>
          <p:nvSpPr>
            <p:cNvPr id="22" name="TextBox 21"/>
            <p:cNvSpPr txBox="1"/>
            <p:nvPr/>
          </p:nvSpPr>
          <p:spPr>
            <a:xfrm>
              <a:off x="4728558" y="3228392"/>
              <a:ext cx="827126" cy="276999"/>
            </a:xfrm>
            <a:prstGeom prst="rect">
              <a:avLst/>
            </a:prstGeom>
            <a:noFill/>
          </p:spPr>
          <p:txBody>
            <a:bodyPr wrap="square" rtlCol="0">
              <a:spAutoFit/>
            </a:bodyPr>
            <a:lstStyle/>
            <a:p>
              <a:r>
                <a:rPr lang="en-US" sz="600" dirty="0" smtClean="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23" name="Group 22"/>
          <p:cNvGrpSpPr/>
          <p:nvPr/>
        </p:nvGrpSpPr>
        <p:grpSpPr>
          <a:xfrm>
            <a:off x="4476631" y="2856102"/>
            <a:ext cx="1545419" cy="1068509"/>
            <a:chOff x="4484685" y="1658546"/>
            <a:chExt cx="1545419" cy="1068509"/>
          </a:xfrm>
        </p:grpSpPr>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25" name="TextBox 24"/>
            <p:cNvSpPr txBox="1"/>
            <p:nvPr/>
          </p:nvSpPr>
          <p:spPr>
            <a:xfrm>
              <a:off x="4487566" y="1658546"/>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6" name="TextBox 25"/>
            <p:cNvSpPr txBox="1"/>
            <p:nvPr/>
          </p:nvSpPr>
          <p:spPr>
            <a:xfrm>
              <a:off x="4484685" y="2542389"/>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pic>
          <p:nvPicPr>
            <p:cNvPr id="27" name="Picture 26"/>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28" name="TextBox 27"/>
            <p:cNvSpPr txBox="1"/>
            <p:nvPr/>
          </p:nvSpPr>
          <p:spPr>
            <a:xfrm>
              <a:off x="5146676" y="1662388"/>
              <a:ext cx="883428" cy="184666"/>
            </a:xfrm>
            <a:prstGeom prst="rect">
              <a:avLst/>
            </a:prstGeom>
            <a:noFill/>
          </p:spPr>
          <p:txBody>
            <a:bodyPr wrap="square" rtlCol="0">
              <a:spAutoFit/>
            </a:bodyPr>
            <a:lstStyle/>
            <a:p>
              <a:r>
                <a:rPr lang="en-US" sz="600" smtClean="0">
                  <a:latin typeface="Arial" charset="0"/>
                  <a:ea typeface="Arial" charset="0"/>
                  <a:cs typeface="Arial" charset="0"/>
                </a:rPr>
                <a:t>High </a:t>
              </a:r>
              <a:r>
                <a:rPr lang="en-US" sz="600" smtClean="0">
                  <a:latin typeface="Arial" charset="0"/>
                  <a:ea typeface="Arial" charset="0"/>
                  <a:cs typeface="Arial" charset="0"/>
                </a:rPr>
                <a:t>R-scape score</a:t>
              </a:r>
              <a:endParaRPr lang="en-US" sz="600" dirty="0">
                <a:latin typeface="Arial" charset="0"/>
                <a:ea typeface="Arial" charset="0"/>
                <a:cs typeface="Arial" charset="0"/>
              </a:endParaRPr>
            </a:p>
          </p:txBody>
        </p:sp>
        <p:sp>
          <p:nvSpPr>
            <p:cNvPr id="29" name="TextBox 28"/>
            <p:cNvSpPr txBox="1"/>
            <p:nvPr/>
          </p:nvSpPr>
          <p:spPr>
            <a:xfrm>
              <a:off x="5146676" y="2536415"/>
              <a:ext cx="883428" cy="184666"/>
            </a:xfrm>
            <a:prstGeom prst="rect">
              <a:avLst/>
            </a:prstGeom>
            <a:noFill/>
          </p:spPr>
          <p:txBody>
            <a:bodyPr wrap="square" rtlCol="0">
              <a:spAutoFit/>
            </a:bodyPr>
            <a:lstStyle/>
            <a:p>
              <a:r>
                <a:rPr lang="en-US" sz="600" dirty="0" smtClean="0">
                  <a:latin typeface="Arial" charset="0"/>
                  <a:ea typeface="Arial" charset="0"/>
                  <a:cs typeface="Arial" charset="0"/>
                </a:rPr>
                <a:t>Low R-scape score</a:t>
              </a:r>
              <a:endParaRPr lang="en-US" sz="600" dirty="0">
                <a:latin typeface="Arial" charset="0"/>
                <a:ea typeface="Arial" charset="0"/>
                <a:cs typeface="Arial" charset="0"/>
              </a:endParaRPr>
            </a:p>
          </p:txBody>
        </p:sp>
      </p:grpSp>
      <p:grpSp>
        <p:nvGrpSpPr>
          <p:cNvPr id="30" name="Group 29"/>
          <p:cNvGrpSpPr/>
          <p:nvPr/>
        </p:nvGrpSpPr>
        <p:grpSpPr>
          <a:xfrm>
            <a:off x="4746962" y="2327588"/>
            <a:ext cx="988649" cy="293491"/>
            <a:chOff x="4746429" y="2298070"/>
            <a:chExt cx="988649" cy="293491"/>
          </a:xfrm>
        </p:grpSpPr>
        <p:sp>
          <p:nvSpPr>
            <p:cNvPr id="31" name="Rounded Rectangle 30"/>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4907952" y="2298070"/>
              <a:ext cx="587375" cy="184666"/>
            </a:xfrm>
            <a:prstGeom prst="rect">
              <a:avLst/>
            </a:prstGeom>
            <a:noFill/>
          </p:spPr>
          <p:txBody>
            <a:bodyPr wrap="square" rtlCol="0">
              <a:spAutoFit/>
            </a:bodyPr>
            <a:lstStyle/>
            <a:p>
              <a:r>
                <a:rPr lang="en-US" sz="600" dirty="0" err="1" smtClean="0">
                  <a:latin typeface="Arial" charset="0"/>
                  <a:ea typeface="Arial" charset="0"/>
                  <a:cs typeface="Arial" charset="0"/>
                </a:rPr>
                <a:t>SoM</a:t>
              </a:r>
              <a:r>
                <a:rPr lang="en-US" sz="600" dirty="0" smtClean="0">
                  <a:latin typeface="Arial" charset="0"/>
                  <a:ea typeface="Arial" charset="0"/>
                  <a:cs typeface="Arial" charset="0"/>
                </a:rPr>
                <a:t> TPR</a:t>
              </a:r>
              <a:endParaRPr lang="en-US" sz="700" dirty="0">
                <a:latin typeface="Arial" charset="0"/>
                <a:ea typeface="Arial" charset="0"/>
                <a:cs typeface="Arial" charset="0"/>
              </a:endParaRPr>
            </a:p>
          </p:txBody>
        </p:sp>
        <p:sp>
          <p:nvSpPr>
            <p:cNvPr id="33" name="TextBox 32"/>
            <p:cNvSpPr txBox="1"/>
            <p:nvPr/>
          </p:nvSpPr>
          <p:spPr>
            <a:xfrm>
              <a:off x="4907952" y="2406895"/>
              <a:ext cx="827126" cy="184666"/>
            </a:xfrm>
            <a:prstGeom prst="rect">
              <a:avLst/>
            </a:prstGeom>
            <a:noFill/>
          </p:spPr>
          <p:txBody>
            <a:bodyPr wrap="square" rtlCol="0">
              <a:spAutoFit/>
            </a:bodyPr>
            <a:lstStyle/>
            <a:p>
              <a:r>
                <a:rPr lang="en-US" sz="600" dirty="0" smtClean="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34" name="Straight Connector 33"/>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924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086" y="1295427"/>
            <a:ext cx="3897086" cy="3711510"/>
          </a:xfrm>
          <a:prstGeom prst="rect">
            <a:avLst/>
          </a:prstGeom>
        </p:spPr>
      </p:pic>
      <p:sp>
        <p:nvSpPr>
          <p:cNvPr id="3" name="TextBox 2"/>
          <p:cNvSpPr txBox="1"/>
          <p:nvPr/>
        </p:nvSpPr>
        <p:spPr>
          <a:xfrm>
            <a:off x="0" y="5607795"/>
            <a:ext cx="5943600" cy="2292935"/>
          </a:xfrm>
          <a:prstGeom prst="rect">
            <a:avLst/>
          </a:prstGeom>
          <a:noFill/>
        </p:spPr>
        <p:txBody>
          <a:bodyPr wrap="square" rtlCol="0">
            <a:spAutoFit/>
          </a:bodyPr>
          <a:lstStyle/>
          <a:p>
            <a:pPr algn="just"/>
            <a:r>
              <a:rPr lang="en-US" sz="1100" b="1" dirty="0" smtClean="0">
                <a:latin typeface="Arial" charset="0"/>
                <a:ea typeface="Arial" charset="0"/>
                <a:cs typeface="Arial" charset="0"/>
              </a:rPr>
              <a:t>Figure 8: </a:t>
            </a:r>
            <a:r>
              <a:rPr lang="en-US" sz="1100" dirty="0" smtClean="0">
                <a:latin typeface="Arial" charset="0"/>
                <a:ea typeface="Arial" charset="0"/>
                <a:cs typeface="Arial" charset="0"/>
              </a:rPr>
              <a:t>The TPR for the MLPs trained on the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families against the TPR for R-scape shows how the MLP and R-scape’s performance compares across 19 of the families used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was performed on only 19 of the 20 families we trained MLPs for; the alignment for Eukaryotic small subunit ribosomal RNA (RF01960) was too large to perform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given our computational recourses). Here we plot the TPR for the top C base pairs found by each model, where C is the number of base pairs found by R-scape (i.e. TPR for R-scape using all significant base pairs). Comparing performance across all families shows R-scape outperforms the MLP for all but two of the families (SAM riboswitch (S box leader)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RF0162 and </a:t>
            </a:r>
            <a:r>
              <a:rPr lang="en-US" sz="1100" dirty="0" err="1" smtClean="0">
                <a:latin typeface="Arial" charset="0"/>
                <a:ea typeface="Arial" charset="0"/>
                <a:cs typeface="Arial" charset="0"/>
              </a:rPr>
              <a:t>tmRNA</a:t>
            </a:r>
            <a:r>
              <a:rPr lang="en-US" sz="1100" dirty="0" smtClean="0">
                <a:latin typeface="Arial" charset="0"/>
                <a:ea typeface="Arial" charset="0"/>
                <a:cs typeface="Arial" charset="0"/>
              </a:rPr>
              <a:t> - RF00023) for which the MLP has a slightly higher TPR. Shows that R-scape is a much more robust and powerful model than our MLP in its current architecture and training regime. R-scape outperforms the MLP most significantly for </a:t>
            </a:r>
            <a:r>
              <a:rPr lang="en-US" sz="1100" dirty="0" err="1" smtClean="0">
                <a:latin typeface="Arial" charset="0"/>
                <a:ea typeface="Arial" charset="0"/>
                <a:cs typeface="Arial" charset="0"/>
              </a:rPr>
              <a:t>glmS</a:t>
            </a:r>
            <a:r>
              <a:rPr lang="en-US" sz="1100" dirty="0" smtClean="0">
                <a:latin typeface="Arial" charset="0"/>
                <a:ea typeface="Arial" charset="0"/>
                <a:cs typeface="Arial" charset="0"/>
              </a:rPr>
              <a:t> activated ribozyme (RF00234) and Metazoan SRP RNA (RF00017). The lowest score for both models was on 5.8S ribosomal RNA (RF00002). </a:t>
            </a:r>
            <a:endParaRPr lang="en-US" sz="1100" b="1" dirty="0">
              <a:latin typeface="Arial" charset="0"/>
              <a:ea typeface="Arial" charset="0"/>
              <a:cs typeface="Arial" charset="0"/>
            </a:endParaRPr>
          </a:p>
        </p:txBody>
      </p:sp>
      <p:sp>
        <p:nvSpPr>
          <p:cNvPr id="4" name="TextBox 3"/>
          <p:cNvSpPr txBox="1"/>
          <p:nvPr/>
        </p:nvSpPr>
        <p:spPr>
          <a:xfrm>
            <a:off x="1865826" y="4264839"/>
            <a:ext cx="678180" cy="215444"/>
          </a:xfrm>
          <a:prstGeom prst="rect">
            <a:avLst/>
          </a:prstGeom>
          <a:noFill/>
        </p:spPr>
        <p:txBody>
          <a:bodyPr wrap="square" rtlCol="0">
            <a:spAutoFit/>
          </a:bodyPr>
          <a:lstStyle/>
          <a:p>
            <a:r>
              <a:rPr lang="en-US" sz="800" dirty="0" smtClean="0">
                <a:solidFill>
                  <a:schemeClr val="accent3">
                    <a:lumMod val="50000"/>
                  </a:schemeClr>
                </a:solidFill>
                <a:latin typeface="Arial" charset="0"/>
                <a:ea typeface="Arial" charset="0"/>
                <a:cs typeface="Arial" charset="0"/>
              </a:rPr>
              <a:t>RF00002</a:t>
            </a:r>
            <a:endParaRPr lang="en-US" sz="800" dirty="0">
              <a:solidFill>
                <a:schemeClr val="accent3">
                  <a:lumMod val="50000"/>
                </a:schemeClr>
              </a:solidFill>
              <a:latin typeface="Arial" charset="0"/>
              <a:ea typeface="Arial" charset="0"/>
              <a:cs typeface="Arial" charset="0"/>
            </a:endParaRPr>
          </a:p>
        </p:txBody>
      </p:sp>
      <p:sp>
        <p:nvSpPr>
          <p:cNvPr id="5" name="TextBox 4"/>
          <p:cNvSpPr txBox="1"/>
          <p:nvPr/>
        </p:nvSpPr>
        <p:spPr>
          <a:xfrm>
            <a:off x="3389083" y="4212078"/>
            <a:ext cx="678180" cy="215444"/>
          </a:xfrm>
          <a:prstGeom prst="rect">
            <a:avLst/>
          </a:prstGeom>
          <a:noFill/>
        </p:spPr>
        <p:txBody>
          <a:bodyPr wrap="square" rtlCol="0">
            <a:spAutoFit/>
          </a:bodyPr>
          <a:lstStyle/>
          <a:p>
            <a:r>
              <a:rPr lang="en-US" sz="800" dirty="0" smtClean="0">
                <a:solidFill>
                  <a:schemeClr val="accent3">
                    <a:lumMod val="50000"/>
                  </a:schemeClr>
                </a:solidFill>
                <a:latin typeface="Arial" charset="0"/>
                <a:ea typeface="Arial" charset="0"/>
                <a:cs typeface="Arial" charset="0"/>
              </a:rPr>
              <a:t>RF00234</a:t>
            </a:r>
            <a:endParaRPr lang="en-US" sz="800" dirty="0">
              <a:solidFill>
                <a:schemeClr val="accent3">
                  <a:lumMod val="50000"/>
                </a:schemeClr>
              </a:solidFill>
              <a:latin typeface="Arial" charset="0"/>
              <a:ea typeface="Arial" charset="0"/>
              <a:cs typeface="Arial" charset="0"/>
            </a:endParaRPr>
          </a:p>
        </p:txBody>
      </p:sp>
      <p:sp>
        <p:nvSpPr>
          <p:cNvPr id="6" name="TextBox 5"/>
          <p:cNvSpPr txBox="1"/>
          <p:nvPr/>
        </p:nvSpPr>
        <p:spPr>
          <a:xfrm>
            <a:off x="3799060" y="3719454"/>
            <a:ext cx="678180" cy="215444"/>
          </a:xfrm>
          <a:prstGeom prst="rect">
            <a:avLst/>
          </a:prstGeom>
          <a:noFill/>
        </p:spPr>
        <p:txBody>
          <a:bodyPr wrap="square" rtlCol="0">
            <a:spAutoFit/>
          </a:bodyPr>
          <a:lstStyle/>
          <a:p>
            <a:r>
              <a:rPr lang="en-US" sz="800" dirty="0" smtClean="0">
                <a:solidFill>
                  <a:schemeClr val="accent3">
                    <a:lumMod val="50000"/>
                  </a:schemeClr>
                </a:solidFill>
                <a:latin typeface="Arial" charset="0"/>
                <a:ea typeface="Arial" charset="0"/>
                <a:cs typeface="Arial" charset="0"/>
              </a:rPr>
              <a:t>RF00017</a:t>
            </a:r>
            <a:endParaRPr lang="en-US" sz="800" dirty="0">
              <a:solidFill>
                <a:schemeClr val="accent3">
                  <a:lumMod val="50000"/>
                </a:schemeClr>
              </a:solidFill>
              <a:latin typeface="Arial" charset="0"/>
              <a:ea typeface="Arial" charset="0"/>
              <a:cs typeface="Arial" charset="0"/>
            </a:endParaRPr>
          </a:p>
        </p:txBody>
      </p:sp>
      <p:sp>
        <p:nvSpPr>
          <p:cNvPr id="7" name="TextBox 6"/>
          <p:cNvSpPr txBox="1"/>
          <p:nvPr/>
        </p:nvSpPr>
        <p:spPr>
          <a:xfrm>
            <a:off x="3605877" y="1711431"/>
            <a:ext cx="678180" cy="215444"/>
          </a:xfrm>
          <a:prstGeom prst="rect">
            <a:avLst/>
          </a:prstGeom>
          <a:noFill/>
        </p:spPr>
        <p:txBody>
          <a:bodyPr wrap="square" rtlCol="0">
            <a:spAutoFit/>
          </a:bodyPr>
          <a:lstStyle/>
          <a:p>
            <a:r>
              <a:rPr lang="en-US" sz="800" dirty="0" smtClean="0">
                <a:solidFill>
                  <a:schemeClr val="accent3">
                    <a:lumMod val="50000"/>
                  </a:schemeClr>
                </a:solidFill>
                <a:latin typeface="Arial" charset="0"/>
                <a:ea typeface="Arial" charset="0"/>
                <a:cs typeface="Arial" charset="0"/>
              </a:rPr>
              <a:t>RF00005</a:t>
            </a:r>
            <a:endParaRPr lang="en-US" sz="800" dirty="0">
              <a:solidFill>
                <a:schemeClr val="accent3">
                  <a:lumMod val="50000"/>
                </a:schemeClr>
              </a:solidFill>
              <a:latin typeface="Arial" charset="0"/>
              <a:ea typeface="Arial" charset="0"/>
              <a:cs typeface="Arial" charset="0"/>
            </a:endParaRPr>
          </a:p>
        </p:txBody>
      </p:sp>
      <p:sp>
        <p:nvSpPr>
          <p:cNvPr id="8" name="TextBox 7"/>
          <p:cNvSpPr txBox="1"/>
          <p:nvPr/>
        </p:nvSpPr>
        <p:spPr>
          <a:xfrm>
            <a:off x="2940576" y="2326606"/>
            <a:ext cx="678180" cy="215444"/>
          </a:xfrm>
          <a:prstGeom prst="rect">
            <a:avLst/>
          </a:prstGeom>
          <a:noFill/>
        </p:spPr>
        <p:txBody>
          <a:bodyPr wrap="square" rtlCol="0">
            <a:spAutoFit/>
          </a:bodyPr>
          <a:lstStyle/>
          <a:p>
            <a:r>
              <a:rPr lang="en-US" sz="800" smtClean="0">
                <a:solidFill>
                  <a:schemeClr val="accent3">
                    <a:lumMod val="50000"/>
                  </a:schemeClr>
                </a:solidFill>
                <a:latin typeface="Arial" charset="0"/>
                <a:ea typeface="Arial" charset="0"/>
                <a:cs typeface="Arial" charset="0"/>
              </a:rPr>
              <a:t>RF00162</a:t>
            </a:r>
            <a:endParaRPr lang="en-US" sz="800" dirty="0">
              <a:solidFill>
                <a:schemeClr val="accent3">
                  <a:lumMod val="50000"/>
                </a:schemeClr>
              </a:solidFill>
              <a:latin typeface="Arial" charset="0"/>
              <a:ea typeface="Arial" charset="0"/>
              <a:cs typeface="Arial" charset="0"/>
            </a:endParaRPr>
          </a:p>
        </p:txBody>
      </p:sp>
      <p:sp>
        <p:nvSpPr>
          <p:cNvPr id="9" name="TextBox 8"/>
          <p:cNvSpPr txBox="1"/>
          <p:nvPr/>
        </p:nvSpPr>
        <p:spPr>
          <a:xfrm>
            <a:off x="3111927" y="2152698"/>
            <a:ext cx="678180" cy="215444"/>
          </a:xfrm>
          <a:prstGeom prst="rect">
            <a:avLst/>
          </a:prstGeom>
          <a:noFill/>
        </p:spPr>
        <p:txBody>
          <a:bodyPr wrap="square" rtlCol="0">
            <a:spAutoFit/>
          </a:bodyPr>
          <a:lstStyle/>
          <a:p>
            <a:r>
              <a:rPr lang="en-US" sz="800" dirty="0" smtClean="0">
                <a:solidFill>
                  <a:schemeClr val="accent3">
                    <a:lumMod val="50000"/>
                  </a:schemeClr>
                </a:solidFill>
                <a:latin typeface="Arial" charset="0"/>
                <a:ea typeface="Arial" charset="0"/>
                <a:cs typeface="Arial" charset="0"/>
              </a:rPr>
              <a:t>RF00023</a:t>
            </a:r>
            <a:endParaRPr lang="en-US" sz="800" dirty="0">
              <a:solidFill>
                <a:schemeClr val="accent3">
                  <a:lumMod val="50000"/>
                </a:schemeClr>
              </a:solidFill>
              <a:latin typeface="Arial" charset="0"/>
              <a:ea typeface="Arial" charset="0"/>
              <a:cs typeface="Arial" charset="0"/>
            </a:endParaRPr>
          </a:p>
        </p:txBody>
      </p:sp>
    </p:spTree>
    <p:extLst>
      <p:ext uri="{BB962C8B-B14F-4D97-AF65-F5344CB8AC3E}">
        <p14:creationId xmlns:p14="http://schemas.microsoft.com/office/powerpoint/2010/main" val="602655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80708"/>
            <a:ext cx="5943600" cy="237744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5213"/>
            <a:ext cx="5943600" cy="1783080"/>
          </a:xfrm>
          <a:prstGeom prst="rect">
            <a:avLst/>
          </a:prstGeom>
        </p:spPr>
      </p:pic>
      <p:sp>
        <p:nvSpPr>
          <p:cNvPr id="7" name="TextBox 6"/>
          <p:cNvSpPr txBox="1"/>
          <p:nvPr/>
        </p:nvSpPr>
        <p:spPr>
          <a:xfrm>
            <a:off x="0" y="565867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9</a:t>
            </a:r>
            <a:r>
              <a:rPr lang="en-US" sz="1100" dirty="0">
                <a:latin typeface="Arial" charset="0"/>
                <a:ea typeface="Arial" charset="0"/>
                <a:cs typeface="Arial" charset="0"/>
              </a:rPr>
              <a:t>: (A) the TPR was calculated for each trained MLP where the top </a:t>
            </a:r>
            <a:r>
              <a:rPr lang="en-US" sz="1100" dirty="0" smtClean="0">
                <a:latin typeface="Arial" charset="0"/>
                <a:ea typeface="Arial" charset="0"/>
                <a:cs typeface="Arial" charset="0"/>
              </a:rPr>
              <a:t>L/2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a:t>
            </a:r>
            <a:r>
              <a:rPr lang="en-US" sz="1100" dirty="0">
                <a:latin typeface="Arial" charset="0"/>
                <a:ea typeface="Arial" charset="0"/>
                <a:cs typeface="Arial" charset="0"/>
              </a:rPr>
              <a:t>scores were called positive </a:t>
            </a:r>
            <a:r>
              <a:rPr lang="en-US" sz="1100" dirty="0" smtClean="0">
                <a:latin typeface="Arial" charset="0"/>
                <a:ea typeface="Arial" charset="0"/>
                <a:cs typeface="Arial" charset="0"/>
              </a:rPr>
              <a:t>contacts and L is the length of the respective alignment. </a:t>
            </a:r>
            <a:r>
              <a:rPr lang="en-US" sz="1100" dirty="0">
                <a:latin typeface="Arial" charset="0"/>
                <a:ea typeface="Arial" charset="0"/>
                <a:cs typeface="Arial" charset="0"/>
              </a:rPr>
              <a:t>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endParaRPr lang="en-US" sz="1100" b="0" dirty="0" smtClean="0">
              <a:effectLst/>
              <a:latin typeface="Arial" charset="0"/>
              <a:ea typeface="Arial" charset="0"/>
              <a:cs typeface="Arial" charset="0"/>
            </a:endParaRPr>
          </a:p>
          <a:p>
            <a:pPr algn="just"/>
            <a:r>
              <a:rPr lang="en-US" sz="1100" dirty="0" smtClean="0">
                <a:latin typeface="Arial" charset="0"/>
                <a:ea typeface="Arial" charset="0"/>
                <a:cs typeface="Arial" charset="0"/>
              </a:rPr>
              <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132521" y="255103"/>
            <a:ext cx="318052" cy="400110"/>
          </a:xfrm>
          <a:prstGeom prst="rect">
            <a:avLst/>
          </a:prstGeom>
          <a:noFill/>
        </p:spPr>
        <p:txBody>
          <a:bodyPr wrap="square" rtlCol="0">
            <a:spAutoFit/>
          </a:bodyPr>
          <a:lstStyle/>
          <a:p>
            <a:r>
              <a:rPr lang="en-US" sz="2000" b="1" dirty="0" smtClean="0"/>
              <a:t>A</a:t>
            </a:r>
            <a:endParaRPr lang="en-US" b="1" dirty="0"/>
          </a:p>
        </p:txBody>
      </p:sp>
      <p:sp>
        <p:nvSpPr>
          <p:cNvPr id="9" name="TextBox 8"/>
          <p:cNvSpPr txBox="1"/>
          <p:nvPr/>
        </p:nvSpPr>
        <p:spPr>
          <a:xfrm>
            <a:off x="132521" y="2638348"/>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5149</TotalTime>
  <Words>1716</Words>
  <Application>Microsoft Macintosh PowerPoint</Application>
  <PresentationFormat>Custom</PresentationFormat>
  <Paragraphs>119</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58</cp:revision>
  <dcterms:created xsi:type="dcterms:W3CDTF">2019-03-06T01:38:28Z</dcterms:created>
  <dcterms:modified xsi:type="dcterms:W3CDTF">2019-03-10T16:38:17Z</dcterms:modified>
</cp:coreProperties>
</file>

<file path=docProps/thumbnail.jpeg>
</file>